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70"/>
  </p:notesMasterIdLst>
  <p:handoutMasterIdLst>
    <p:handoutMasterId r:id="rId71"/>
  </p:handoutMasterIdLst>
  <p:sldIdLst>
    <p:sldId id="256" r:id="rId3"/>
    <p:sldId id="309" r:id="rId4"/>
    <p:sldId id="257" r:id="rId5"/>
    <p:sldId id="258" r:id="rId6"/>
    <p:sldId id="259" r:id="rId7"/>
    <p:sldId id="260" r:id="rId8"/>
    <p:sldId id="262" r:id="rId9"/>
    <p:sldId id="264" r:id="rId10"/>
    <p:sldId id="269" r:id="rId11"/>
    <p:sldId id="270" r:id="rId12"/>
    <p:sldId id="271" r:id="rId13"/>
    <p:sldId id="272" r:id="rId14"/>
    <p:sldId id="273" r:id="rId15"/>
    <p:sldId id="274" r:id="rId16"/>
    <p:sldId id="275" r:id="rId17"/>
    <p:sldId id="276" r:id="rId18"/>
    <p:sldId id="354" r:id="rId19"/>
    <p:sldId id="312" r:id="rId20"/>
    <p:sldId id="313" r:id="rId21"/>
    <p:sldId id="355" r:id="rId22"/>
    <p:sldId id="315" r:id="rId23"/>
    <p:sldId id="316" r:id="rId24"/>
    <p:sldId id="356" r:id="rId25"/>
    <p:sldId id="357" r:id="rId26"/>
    <p:sldId id="317" r:id="rId27"/>
    <p:sldId id="284" r:id="rId28"/>
    <p:sldId id="289" r:id="rId29"/>
    <p:sldId id="318" r:id="rId30"/>
    <p:sldId id="320" r:id="rId31"/>
    <p:sldId id="322" r:id="rId32"/>
    <p:sldId id="323" r:id="rId33"/>
    <p:sldId id="324" r:id="rId34"/>
    <p:sldId id="325" r:id="rId35"/>
    <p:sldId id="326" r:id="rId36"/>
    <p:sldId id="279" r:id="rId37"/>
    <p:sldId id="280" r:id="rId38"/>
    <p:sldId id="328" r:id="rId39"/>
    <p:sldId id="358" r:id="rId40"/>
    <p:sldId id="332" r:id="rId41"/>
    <p:sldId id="330" r:id="rId42"/>
    <p:sldId id="333" r:id="rId43"/>
    <p:sldId id="359" r:id="rId44"/>
    <p:sldId id="282" r:id="rId45"/>
    <p:sldId id="283" r:id="rId46"/>
    <p:sldId id="285" r:id="rId47"/>
    <p:sldId id="286" r:id="rId48"/>
    <p:sldId id="287" r:id="rId49"/>
    <p:sldId id="335" r:id="rId50"/>
    <p:sldId id="336" r:id="rId51"/>
    <p:sldId id="337" r:id="rId52"/>
    <p:sldId id="338" r:id="rId53"/>
    <p:sldId id="339" r:id="rId54"/>
    <p:sldId id="340" r:id="rId55"/>
    <p:sldId id="341" r:id="rId56"/>
    <p:sldId id="342" r:id="rId57"/>
    <p:sldId id="343" r:id="rId58"/>
    <p:sldId id="344" r:id="rId59"/>
    <p:sldId id="346" r:id="rId60"/>
    <p:sldId id="345" r:id="rId61"/>
    <p:sldId id="347" r:id="rId62"/>
    <p:sldId id="348" r:id="rId63"/>
    <p:sldId id="349" r:id="rId64"/>
    <p:sldId id="350" r:id="rId65"/>
    <p:sldId id="351" r:id="rId66"/>
    <p:sldId id="352" r:id="rId67"/>
    <p:sldId id="353" r:id="rId68"/>
    <p:sldId id="288" r:id="rId69"/>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55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9FD"/>
    <a:srgbClr val="C7F5FB"/>
    <a:srgbClr val="33CCFF"/>
    <a:srgbClr val="FF33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74" autoAdjust="0"/>
    <p:restoredTop sz="95184" autoAdjust="0"/>
  </p:normalViewPr>
  <p:slideViewPr>
    <p:cSldViewPr>
      <p:cViewPr varScale="1">
        <p:scale>
          <a:sx n="77" d="100"/>
          <a:sy n="77" d="100"/>
        </p:scale>
        <p:origin x="1195" y="72"/>
      </p:cViewPr>
      <p:guideLst>
        <p:guide orient="horz" pos="2160"/>
        <p:guide pos="55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3891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3891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3891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4A648C18-71D1-4086-9A96-F0F3361D3155}" type="slidenum">
              <a:rPr lang="en-US" altLang="zh-CN"/>
              <a:pPr>
                <a:defRPr/>
              </a:pPr>
              <a:t>‹#›</a:t>
            </a:fld>
            <a:endParaRPr lang="en-US" altLang="zh-CN"/>
          </a:p>
        </p:txBody>
      </p:sp>
    </p:spTree>
    <p:extLst>
      <p:ext uri="{BB962C8B-B14F-4D97-AF65-F5344CB8AC3E}">
        <p14:creationId xmlns:p14="http://schemas.microsoft.com/office/powerpoint/2010/main" val="2735434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6A81D94-2684-4745-9ED8-B6116FCFF772}" type="slidenum">
              <a:rPr lang="en-US" altLang="zh-CN"/>
              <a:pPr>
                <a:defRPr/>
              </a:pPr>
              <a:t>‹#›</a:t>
            </a:fld>
            <a:endParaRPr lang="en-US" altLang="zh-CN"/>
          </a:p>
        </p:txBody>
      </p:sp>
    </p:spTree>
    <p:extLst>
      <p:ext uri="{BB962C8B-B14F-4D97-AF65-F5344CB8AC3E}">
        <p14:creationId xmlns:p14="http://schemas.microsoft.com/office/powerpoint/2010/main" val="14059591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05B745-8381-446F-B896-ECB57B28AF0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0777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6A81D94-2684-4745-9ED8-B6116FCFF772}" type="slidenum">
              <a:rPr lang="en-US" altLang="zh-CN" smtClean="0"/>
              <a:pPr>
                <a:defRPr/>
              </a:pPr>
              <a:t>6</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6A81D94-2684-4745-9ED8-B6116FCFF772}" type="slidenum">
              <a:rPr lang="en-US" altLang="zh-CN" smtClean="0"/>
              <a:pPr>
                <a:defRPr/>
              </a:pPr>
              <a:t>26</a:t>
            </a:fld>
            <a:endParaRPr lang="en-US" altLang="zh-CN"/>
          </a:p>
        </p:txBody>
      </p:sp>
    </p:spTree>
    <p:extLst>
      <p:ext uri="{BB962C8B-B14F-4D97-AF65-F5344CB8AC3E}">
        <p14:creationId xmlns:p14="http://schemas.microsoft.com/office/powerpoint/2010/main" val="1555107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FBBFD5D-AE5E-4008-8C54-8EEAA36C023B}" type="datetime2">
              <a:rPr lang="zh-CN" altLang="en-US" smtClean="0"/>
              <a:t>2022年12月20日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C3ADE758-D77E-4FA6-AD8F-6F73F942E2F7}"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5F3DA9F-DDA6-4AF4-BB2A-FE8F3A019DE5}" type="datetime2">
              <a:rPr lang="zh-CN" altLang="en-US" smtClean="0"/>
              <a:t>2022年12月20日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7333499-9111-4F25-A785-0567CFC5EBA5}"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4958D536-E7CB-415B-BDFB-B76D62E60FC7}" type="datetime2">
              <a:rPr lang="zh-CN" altLang="en-US" smtClean="0"/>
              <a:t>2022年12月20日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F7318AFE-8A81-4778-8E2D-7FCA4FEDB8B7}"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solidFill>
                  <a:schemeClr val="bg1"/>
                </a:solidFill>
              </a:defRPr>
            </a:lvl1pPr>
          </a:lstStyle>
          <a:p>
            <a:r>
              <a:rPr lang="zh-CN" altLang="en-US" dirty="0"/>
              <a:t>单击此处编辑母版标题样式</a:t>
            </a:r>
          </a:p>
        </p:txBody>
      </p:sp>
      <p:sp>
        <p:nvSpPr>
          <p:cNvPr id="3" name="副标题 2"/>
          <p:cNvSpPr>
            <a:spLocks noGrp="1"/>
          </p:cNvSpPr>
          <p:nvPr>
            <p:ph type="subTitle" idx="1" hasCustomPrompt="1"/>
          </p:nvPr>
        </p:nvSpPr>
        <p:spPr>
          <a:xfrm>
            <a:off x="1371600" y="3886200"/>
            <a:ext cx="6400800" cy="1752600"/>
          </a:xfrm>
        </p:spPr>
        <p:txBody>
          <a:bodyPr>
            <a:normAutofit/>
          </a:bodyPr>
          <a:lstStyle>
            <a:lvl1pPr marL="0" indent="0" algn="ctr">
              <a:buNone/>
              <a:defRPr sz="2800">
                <a:solidFill>
                  <a:schemeClr val="bg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集成光电子学国家重点实验室</a:t>
            </a:r>
          </a:p>
        </p:txBody>
      </p:sp>
      <p:sp>
        <p:nvSpPr>
          <p:cNvPr id="4" name="日期占位符 3"/>
          <p:cNvSpPr>
            <a:spLocks noGrp="1"/>
          </p:cNvSpPr>
          <p:nvPr>
            <p:ph type="dt" sz="half" idx="10"/>
          </p:nvPr>
        </p:nvSpPr>
        <p:spPr/>
        <p:txBody>
          <a:bodyPr/>
          <a:lstStyle/>
          <a:p>
            <a:fld id="{E7067ADA-89F2-451A-8E2C-C3D76C029714}" type="datetime1">
              <a:rPr lang="zh-CN" altLang="en-US" smtClean="0"/>
              <a:t>2022/12/20</a:t>
            </a:fld>
            <a:endParaRPr lang="zh-CN" altLang="en-US" dirty="0"/>
          </a:p>
        </p:txBody>
      </p:sp>
      <p:sp>
        <p:nvSpPr>
          <p:cNvPr id="5" name="页脚占位符 4"/>
          <p:cNvSpPr>
            <a:spLocks noGrp="1"/>
          </p:cNvSpPr>
          <p:nvPr>
            <p:ph type="ftr" sz="quarter" idx="11"/>
          </p:nvPr>
        </p:nvSpPr>
        <p:spPr/>
        <p:txBody>
          <a:bodyPr/>
          <a:lstStyle>
            <a:lvl1pPr>
              <a:defRPr sz="1400">
                <a:solidFill>
                  <a:schemeClr val="tx1"/>
                </a:solidFill>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a:solidFill>
                  <a:schemeClr val="tx1"/>
                </a:solidFill>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3158216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01D27BE7-FF26-490F-AA0F-91252CAE6F45}" type="datetime1">
              <a:rPr lang="zh-CN" altLang="en-US" smtClean="0"/>
              <a:t>2022/12/20</a:t>
            </a:fld>
            <a:endParaRPr lang="zh-CN" altLang="en-US"/>
          </a:p>
        </p:txBody>
      </p:sp>
      <p:sp>
        <p:nvSpPr>
          <p:cNvPr id="5" name="页脚占位符 4"/>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3998080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BC0C77A-E8CA-481A-A48C-1EE6D9257827}" type="datetime1">
              <a:rPr lang="zh-CN" altLang="en-US" smtClean="0"/>
              <a:t>2022/12/20</a:t>
            </a:fld>
            <a:endParaRPr lang="zh-CN" altLang="en-US"/>
          </a:p>
        </p:txBody>
      </p:sp>
      <p:sp>
        <p:nvSpPr>
          <p:cNvPr id="5" name="页脚占位符 4"/>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endParaRPr lang="en-US" altLang="zh-CN" dirty="0"/>
          </a:p>
        </p:txBody>
      </p:sp>
      <p:sp>
        <p:nvSpPr>
          <p:cNvPr id="6" name="灯片编号占位符 5"/>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2660372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8A2AC8-DCE4-496D-8DAB-ACD52DD01AA5}" type="datetime1">
              <a:rPr lang="zh-CN" altLang="en-US" smtClean="0"/>
              <a:t>2022/12/20</a:t>
            </a:fld>
            <a:endParaRPr lang="zh-CN" altLang="en-US"/>
          </a:p>
        </p:txBody>
      </p:sp>
      <p:sp>
        <p:nvSpPr>
          <p:cNvPr id="6" name="页脚占位符 5"/>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549247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solidFill>
                  <a:schemeClr val="tx1"/>
                </a:solidFill>
              </a:defRPr>
            </a:lvl1pPr>
          </a:lstStyle>
          <a:p>
            <a:fld id="{BAE11062-CA5B-49DD-9F8F-74299F61DF50}" type="datetime1">
              <a:rPr lang="zh-CN" altLang="en-US" smtClean="0"/>
              <a:pPr/>
              <a:t>2022/12/20</a:t>
            </a:fld>
            <a:endParaRPr lang="zh-CN" altLang="en-US" dirty="0"/>
          </a:p>
        </p:txBody>
      </p:sp>
      <p:sp>
        <p:nvSpPr>
          <p:cNvPr id="8" name="页脚占位符 7"/>
          <p:cNvSpPr>
            <a:spLocks noGrp="1"/>
          </p:cNvSpPr>
          <p:nvPr>
            <p:ph type="ftr" sz="quarter" idx="11"/>
          </p:nvPr>
        </p:nvSpPr>
        <p:spPr/>
        <p:txBody>
          <a:bodyPr/>
          <a:lstStyle>
            <a:lvl1pPr>
              <a:defRPr lang="zh-CN" altLang="en-US" sz="1400" kern="1200" dirty="0">
                <a:solidFill>
                  <a:schemeClr val="bg1">
                    <a:lumMod val="50000"/>
                    <a:lumOff val="50000"/>
                  </a:schemeClr>
                </a:solidFill>
                <a:latin typeface="+mn-lt"/>
                <a:ea typeface="+mn-ea"/>
                <a:cs typeface="+mn-cs"/>
              </a:defRPr>
            </a:lvl1pPr>
          </a:lstStyle>
          <a:p>
            <a:r>
              <a:rPr lang="zh-CN" altLang="en-US" sz="1400" kern="1200" dirty="0">
                <a:solidFill>
                  <a:schemeClr val="bg1">
                    <a:lumMod val="50000"/>
                    <a:lumOff val="50000"/>
                  </a:schemeClr>
                </a:solidFill>
                <a:latin typeface="+mn-lt"/>
                <a:ea typeface="+mn-ea"/>
                <a:cs typeface="+mn-cs"/>
              </a:rPr>
              <a:t>集成光电子学概论</a:t>
            </a:r>
            <a:endParaRPr lang="zh-CN" altLang="en-US" dirty="0"/>
          </a:p>
        </p:txBody>
      </p:sp>
      <p:sp>
        <p:nvSpPr>
          <p:cNvPr id="9" name="灯片编号占位符 8"/>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3661649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269797-9761-46D7-8A02-EC4E1FF8B37A}" type="datetime1">
              <a:rPr lang="zh-CN" altLang="en-US" smtClean="0"/>
              <a:t>2022/12/20</a:t>
            </a:fld>
            <a:endParaRPr lang="zh-CN" altLang="en-US"/>
          </a:p>
        </p:txBody>
      </p:sp>
      <p:sp>
        <p:nvSpPr>
          <p:cNvPr id="4" name="页脚占位符 3"/>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endParaRPr lang="en-US" altLang="zh-CN" dirty="0"/>
          </a:p>
        </p:txBody>
      </p:sp>
      <p:sp>
        <p:nvSpPr>
          <p:cNvPr id="5" name="灯片编号占位符 4"/>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1607913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875AB3-526F-4300-B307-E10B909FA76E}" type="datetime1">
              <a:rPr lang="zh-CN" altLang="en-US" smtClean="0"/>
              <a:t>2022/12/20</a:t>
            </a:fld>
            <a:endParaRPr lang="zh-CN" altLang="en-US"/>
          </a:p>
        </p:txBody>
      </p:sp>
      <p:sp>
        <p:nvSpPr>
          <p:cNvPr id="3" name="页脚占位符 2"/>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4" name="灯片编号占位符 3"/>
          <p:cNvSpPr>
            <a:spLocks noGrp="1"/>
          </p:cNvSpPr>
          <p:nvPr>
            <p:ph type="sldNum" sz="quarter" idx="12"/>
          </p:nvPr>
        </p:nvSpPr>
        <p:spPr/>
        <p:txBody>
          <a:bodyPr/>
          <a:lstStyle>
            <a:lvl1pPr>
              <a:defRPr sz="1400">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2238837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88FCA59-2584-430B-BB5A-38545DF6BFD2}" type="datetime1">
              <a:rPr lang="zh-CN" altLang="en-US" smtClean="0"/>
              <a:t>2022/12/20</a:t>
            </a:fld>
            <a:endParaRPr lang="zh-CN" altLang="en-US"/>
          </a:p>
        </p:txBody>
      </p:sp>
      <p:sp>
        <p:nvSpPr>
          <p:cNvPr id="6" name="页脚占位符 5"/>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lvl1pPr>
              <a:defRPr sz="1400">
                <a:solidFill>
                  <a:schemeClr val="bg1">
                    <a:lumMod val="50000"/>
                    <a:lumOff val="50000"/>
                  </a:schemeClr>
                </a:solidFill>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308091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947D7A2-DA67-4235-A1A5-15C5B7EF31C0}" type="datetime2">
              <a:rPr lang="zh-CN" altLang="en-US" smtClean="0"/>
              <a:t>2022年12月20日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BFC8BF22-C973-47B9-A579-88561D27B44E}"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07BB32-4C9D-4903-9091-2928B47C6664}" type="datetime1">
              <a:rPr lang="zh-CN" altLang="en-US" smtClean="0"/>
              <a:t>2022/12/20</a:t>
            </a:fld>
            <a:endParaRPr lang="zh-CN" altLang="en-US"/>
          </a:p>
        </p:txBody>
      </p:sp>
      <p:sp>
        <p:nvSpPr>
          <p:cNvPr id="6" name="页脚占位符 5"/>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7" name="灯片编号占位符 6"/>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3905352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B6A034-5AEA-47F2-A6F4-5EB21592EE54}" type="datetime1">
              <a:rPr lang="zh-CN" altLang="en-US" smtClean="0"/>
              <a:t>2022/12/20</a:t>
            </a:fld>
            <a:endParaRPr lang="zh-CN" altLang="en-US"/>
          </a:p>
        </p:txBody>
      </p:sp>
      <p:sp>
        <p:nvSpPr>
          <p:cNvPr id="5" name="页脚占位符 4"/>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sz="1400">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1595663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2D22B0-916F-48FC-BF98-54175EA7DC0C}" type="datetime1">
              <a:rPr lang="zh-CN" altLang="en-US" smtClean="0"/>
              <a:t>2022/12/20</a:t>
            </a:fld>
            <a:endParaRPr lang="zh-CN" altLang="en-US"/>
          </a:p>
        </p:txBody>
      </p:sp>
      <p:sp>
        <p:nvSpPr>
          <p:cNvPr id="5" name="页脚占位符 4"/>
          <p:cNvSpPr>
            <a:spLocks noGrp="1"/>
          </p:cNvSpPr>
          <p:nvPr>
            <p:ph type="ftr" sz="quarter" idx="11"/>
          </p:nvPr>
        </p:nvSpPr>
        <p:spPr/>
        <p:txBody>
          <a:bodyPr/>
          <a:lstStyle>
            <a:lvl1pPr>
              <a:defRPr sz="1400">
                <a:solidFill>
                  <a:schemeClr val="bg1">
                    <a:lumMod val="50000"/>
                    <a:lumOff val="50000"/>
                  </a:schemeClr>
                </a:solidFill>
              </a:defRPr>
            </a:lvl1pPr>
          </a:lstStyle>
          <a:p>
            <a:r>
              <a:rPr lang="zh-CN" altLang="en-US" dirty="0"/>
              <a:t>集成光电子学概论</a:t>
            </a:r>
          </a:p>
        </p:txBody>
      </p:sp>
      <p:sp>
        <p:nvSpPr>
          <p:cNvPr id="6" name="灯片编号占位符 5"/>
          <p:cNvSpPr>
            <a:spLocks noGrp="1"/>
          </p:cNvSpPr>
          <p:nvPr>
            <p:ph type="sldNum" sz="quarter" idx="12"/>
          </p:nvPr>
        </p:nvSpPr>
        <p:spPr/>
        <p:txBody>
          <a:bodyPr/>
          <a:lstStyle>
            <a:lvl1pPr>
              <a:defRPr sz="1400">
                <a:solidFill>
                  <a:schemeClr val="bg1">
                    <a:lumMod val="50000"/>
                    <a:lumOff val="50000"/>
                  </a:schemeClr>
                </a:solidFill>
                <a:latin typeface="Times New Roman" panose="02020603050405020304" pitchFamily="18" charset="0"/>
                <a:cs typeface="Times New Roman" panose="02020603050405020304" pitchFamily="18" charset="0"/>
              </a:defRPr>
            </a:lvl1pPr>
          </a:lstStyle>
          <a:p>
            <a:fld id="{CCC6EFF6-F6F6-48A4-8B6A-DDF075469E09}" type="slidenum">
              <a:rPr lang="zh-CN" altLang="en-US" smtClean="0"/>
              <a:pPr/>
              <a:t>‹#›</a:t>
            </a:fld>
            <a:endParaRPr lang="zh-CN" altLang="en-US" dirty="0"/>
          </a:p>
        </p:txBody>
      </p:sp>
    </p:spTree>
    <p:extLst>
      <p:ext uri="{BB962C8B-B14F-4D97-AF65-F5344CB8AC3E}">
        <p14:creationId xmlns:p14="http://schemas.microsoft.com/office/powerpoint/2010/main" val="2760201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5AF481A-9408-4BC1-BF1D-6C6882371A94}" type="datetime2">
              <a:rPr lang="zh-CN" altLang="en-US" smtClean="0"/>
              <a:t>2022年12月20日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4B3042C4-4AB4-41C6-8BCA-CCEE20DC246F}"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3004D7FB-1E43-4CCA-91E8-25C1986DFD9A}" type="datetime2">
              <a:rPr lang="zh-CN" altLang="en-US" smtClean="0"/>
              <a:t>2022年12月20日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230ECC20-9F0C-475C-B058-93D520C05635}"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29D524E4-6575-418B-A0A6-58C4B7CEFD74}" type="datetime2">
              <a:rPr lang="zh-CN" altLang="en-US" smtClean="0"/>
              <a:t>2022年12月20日</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9" name="Rectangle 6"/>
          <p:cNvSpPr>
            <a:spLocks noGrp="1" noChangeArrowheads="1"/>
          </p:cNvSpPr>
          <p:nvPr>
            <p:ph type="sldNum" sz="quarter" idx="12"/>
          </p:nvPr>
        </p:nvSpPr>
        <p:spPr>
          <a:ln/>
        </p:spPr>
        <p:txBody>
          <a:bodyPr/>
          <a:lstStyle>
            <a:lvl1pPr>
              <a:defRPr/>
            </a:lvl1pPr>
          </a:lstStyle>
          <a:p>
            <a:pPr>
              <a:defRPr/>
            </a:pPr>
            <a:fld id="{BF39736E-4C8D-45D5-B709-2CE76532A82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0A6BD6F4-7D1C-4583-AC4F-6627ED8DC662}" type="datetime2">
              <a:rPr lang="zh-CN" altLang="en-US" smtClean="0"/>
              <a:t>2022年12月20日</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5" name="Rectangle 6"/>
          <p:cNvSpPr>
            <a:spLocks noGrp="1" noChangeArrowheads="1"/>
          </p:cNvSpPr>
          <p:nvPr>
            <p:ph type="sldNum" sz="quarter" idx="12"/>
          </p:nvPr>
        </p:nvSpPr>
        <p:spPr>
          <a:ln/>
        </p:spPr>
        <p:txBody>
          <a:bodyPr/>
          <a:lstStyle>
            <a:lvl1pPr>
              <a:defRPr/>
            </a:lvl1pPr>
          </a:lstStyle>
          <a:p>
            <a:pPr>
              <a:defRPr/>
            </a:pPr>
            <a:fld id="{70653176-97EC-4197-A4C9-10C6EC784C5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AFAC525D-992A-4856-BDB8-32A9C49A185F}" type="datetime2">
              <a:rPr lang="zh-CN" altLang="en-US" smtClean="0"/>
              <a:t>2022年12月20日</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B96B1250-B1DC-4D76-92F7-8CB41C809A7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76AC68B-0410-48FA-AFBB-B80FAC5D8729}" type="datetime2">
              <a:rPr lang="zh-CN" altLang="en-US" smtClean="0"/>
              <a:t>2022年12月20日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E7C055FE-6E82-4AE7-91E5-9D3C0AAEB8FB}"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EC6BC4C-39A0-44A0-9160-D4C8E96B26D6}" type="datetime2">
              <a:rPr lang="zh-CN" altLang="en-US" smtClean="0"/>
              <a:t>2022年12月20日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dirty="0"/>
              <a:t>集成光电子学概论</a:t>
            </a:r>
            <a:endParaRPr lang="en-US" altLang="zh-CN" dirty="0"/>
          </a:p>
        </p:txBody>
      </p:sp>
      <p:sp>
        <p:nvSpPr>
          <p:cNvPr id="7" name="Rectangle 6"/>
          <p:cNvSpPr>
            <a:spLocks noGrp="1" noChangeArrowheads="1"/>
          </p:cNvSpPr>
          <p:nvPr>
            <p:ph type="sldNum" sz="quarter" idx="12"/>
          </p:nvPr>
        </p:nvSpPr>
        <p:spPr>
          <a:ln/>
        </p:spPr>
        <p:txBody>
          <a:bodyPr/>
          <a:lstStyle>
            <a:lvl1pPr>
              <a:defRPr/>
            </a:lvl1pPr>
          </a:lstStyle>
          <a:p>
            <a:pPr>
              <a:defRPr/>
            </a:pPr>
            <a:fld id="{83545EE1-F6C7-4C9D-B9D9-ABB0ADFBFB47}"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fld id="{4BE888F6-A949-4E5E-BCC0-A57EC7A341D9}" type="datetime2">
              <a:rPr lang="zh-CN" altLang="en-US" smtClean="0"/>
              <a:t>2022年12月20日</a:t>
            </a:fld>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chemeClr val="tx1">
                    <a:lumMod val="50000"/>
                    <a:lumOff val="50000"/>
                  </a:schemeClr>
                </a:solidFill>
              </a:defRPr>
            </a:lvl1pPr>
          </a:lstStyle>
          <a:p>
            <a:pPr>
              <a:defRPr/>
            </a:pPr>
            <a:r>
              <a:rPr lang="zh-CN" altLang="en-US"/>
              <a:t>集成光电子学概论</a:t>
            </a:r>
            <a:endParaRPr lang="en-US" altLang="zh-CN"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lumMod val="50000"/>
                    <a:lumOff val="50000"/>
                  </a:schemeClr>
                </a:solidFill>
              </a:defRPr>
            </a:lvl1pPr>
          </a:lstStyle>
          <a:p>
            <a:pPr>
              <a:defRPr/>
            </a:pPr>
            <a:fld id="{BB315C4D-F294-4653-9272-4BDD76A2A938}"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DFE03-E94B-4EC4-A91E-E994ECB65159}" type="datetime1">
              <a:rPr lang="zh-CN" altLang="en-US" smtClean="0"/>
              <a:t>2022/12/20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集成光电子学概论</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6EFF6-F6F6-48A4-8B6A-DDF075469E09}" type="slidenum">
              <a:rPr lang="zh-CN" altLang="en-US" smtClean="0"/>
              <a:t>‹#›</a:t>
            </a:fld>
            <a:endParaRPr lang="zh-CN" altLang="en-US"/>
          </a:p>
        </p:txBody>
      </p:sp>
    </p:spTree>
    <p:extLst>
      <p:ext uri="{BB962C8B-B14F-4D97-AF65-F5344CB8AC3E}">
        <p14:creationId xmlns:p14="http://schemas.microsoft.com/office/powerpoint/2010/main" val="26175140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5.bin"/><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4.wmf"/></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2.wm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web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286000"/>
            <a:ext cx="7918648" cy="1143000"/>
          </a:xfrm>
        </p:spPr>
        <p:txBody>
          <a:bodyPr/>
          <a:lstStyle/>
          <a:p>
            <a:pPr eaLnBrk="1" hangingPunct="1"/>
            <a:r>
              <a:rPr lang="zh-CN" altLang="en-US" b="1" dirty="0"/>
              <a:t>第九讲	</a:t>
            </a:r>
            <a:r>
              <a:rPr lang="zh-CN" altLang="en-US" b="1" dirty="0">
                <a:solidFill>
                  <a:schemeClr val="tx1"/>
                </a:solidFill>
              </a:rPr>
              <a:t>半导体光电子器件的主要制作技术</a:t>
            </a:r>
          </a:p>
        </p:txBody>
      </p:sp>
      <p:sp>
        <p:nvSpPr>
          <p:cNvPr id="5123" name="Rectangle 3"/>
          <p:cNvSpPr>
            <a:spLocks noGrp="1" noChangeArrowheads="1"/>
          </p:cNvSpPr>
          <p:nvPr>
            <p:ph type="subTitle" idx="1"/>
          </p:nvPr>
        </p:nvSpPr>
        <p:spPr/>
        <p:txBody>
          <a:bodyPr/>
          <a:lstStyle/>
          <a:p>
            <a:pPr eaLnBrk="1" hangingPunct="1"/>
            <a:endParaRPr lang="en-US" altLang="zh-CN" dirty="0"/>
          </a:p>
          <a:p>
            <a:pPr eaLnBrk="1" hangingPunct="1"/>
            <a:r>
              <a:rPr lang="zh-CN" altLang="en-US" sz="2800" dirty="0">
                <a:solidFill>
                  <a:schemeClr val="bg1">
                    <a:lumMod val="50000"/>
                  </a:schemeClr>
                </a:solidFill>
              </a:rPr>
              <a:t>集成光电子学国家重点实验室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zh-CN" altLang="en-US">
                <a:solidFill>
                  <a:schemeClr val="tx1"/>
                </a:solidFill>
              </a:rPr>
              <a:t>金属有机物气相外延</a:t>
            </a:r>
          </a:p>
        </p:txBody>
      </p:sp>
      <p:sp>
        <p:nvSpPr>
          <p:cNvPr id="18438" name="Rectangle 3"/>
          <p:cNvSpPr>
            <a:spLocks noGrp="1" noChangeArrowheads="1"/>
          </p:cNvSpPr>
          <p:nvPr>
            <p:ph type="body" idx="1"/>
          </p:nvPr>
        </p:nvSpPr>
        <p:spPr/>
        <p:txBody>
          <a:bodyPr/>
          <a:lstStyle/>
          <a:p>
            <a:pPr algn="just" eaLnBrk="1" hangingPunct="1"/>
            <a:r>
              <a:rPr lang="zh-CN" altLang="en-US" dirty="0"/>
              <a:t>用</a:t>
            </a:r>
            <a:r>
              <a:rPr lang="en-US" altLang="zh-CN" dirty="0"/>
              <a:t>RF</a:t>
            </a:r>
            <a:r>
              <a:rPr lang="zh-CN" altLang="en-US" dirty="0"/>
              <a:t>加热，</a:t>
            </a:r>
            <a:r>
              <a:rPr lang="en-US" altLang="zh-CN" dirty="0"/>
              <a:t>III</a:t>
            </a:r>
            <a:r>
              <a:rPr lang="zh-CN" altLang="en-US" dirty="0"/>
              <a:t>族元素通常为</a:t>
            </a:r>
            <a:r>
              <a:rPr lang="en-US" altLang="zh-CN" dirty="0" err="1"/>
              <a:t>TMGa</a:t>
            </a:r>
            <a:r>
              <a:rPr lang="zh-CN" altLang="en-US" dirty="0"/>
              <a:t>、</a:t>
            </a:r>
            <a:r>
              <a:rPr lang="en-US" altLang="zh-CN" dirty="0" err="1"/>
              <a:t>TMAl</a:t>
            </a:r>
            <a:r>
              <a:rPr lang="zh-CN" altLang="en-US" dirty="0"/>
              <a:t>、</a:t>
            </a:r>
            <a:r>
              <a:rPr lang="en-US" altLang="zh-CN" dirty="0" err="1"/>
              <a:t>TMIn</a:t>
            </a:r>
            <a:r>
              <a:rPr lang="zh-CN" altLang="en-US" dirty="0"/>
              <a:t>，</a:t>
            </a:r>
            <a:r>
              <a:rPr lang="en-US" altLang="zh-CN" dirty="0"/>
              <a:t>V</a:t>
            </a:r>
            <a:r>
              <a:rPr lang="zh-CN" altLang="en-US" dirty="0"/>
              <a:t>族元素为</a:t>
            </a:r>
            <a:r>
              <a:rPr lang="en-US" altLang="zh-CN" dirty="0"/>
              <a:t>PH</a:t>
            </a:r>
            <a:r>
              <a:rPr lang="en-US" altLang="zh-CN" baseline="-25000" dirty="0"/>
              <a:t>3</a:t>
            </a:r>
            <a:r>
              <a:rPr lang="zh-CN" altLang="en-US" baseline="-25000" dirty="0"/>
              <a:t>、</a:t>
            </a:r>
            <a:r>
              <a:rPr lang="en-US" altLang="zh-CN" dirty="0"/>
              <a:t>AsH</a:t>
            </a:r>
            <a:r>
              <a:rPr lang="en-US" altLang="zh-CN" baseline="-25000" dirty="0"/>
              <a:t>3</a:t>
            </a:r>
            <a:r>
              <a:rPr lang="zh-CN" altLang="en-US" dirty="0"/>
              <a:t>、</a:t>
            </a:r>
            <a:r>
              <a:rPr lang="en-US" altLang="zh-CN" dirty="0"/>
              <a:t>NH</a:t>
            </a:r>
            <a:r>
              <a:rPr lang="en-US" altLang="zh-CN" baseline="-25000" dirty="0"/>
              <a:t>3</a:t>
            </a:r>
            <a:r>
              <a:rPr lang="zh-CN" altLang="en-US" dirty="0"/>
              <a:t>，掺杂剂为</a:t>
            </a:r>
            <a:r>
              <a:rPr lang="en-US" altLang="zh-CN" dirty="0" err="1"/>
              <a:t>DcpMg</a:t>
            </a:r>
            <a:r>
              <a:rPr lang="zh-CN" altLang="en-US" dirty="0"/>
              <a:t>、</a:t>
            </a:r>
            <a:r>
              <a:rPr lang="en-US" altLang="zh-CN" dirty="0" err="1"/>
              <a:t>DEZn</a:t>
            </a:r>
            <a:r>
              <a:rPr lang="zh-CN" altLang="en-US" dirty="0"/>
              <a:t>、 </a:t>
            </a:r>
            <a:r>
              <a:rPr lang="en-US" altLang="zh-CN" dirty="0"/>
              <a:t>SiH</a:t>
            </a:r>
            <a:r>
              <a:rPr lang="en-US" altLang="zh-CN" baseline="-25000" dirty="0"/>
              <a:t>4</a:t>
            </a:r>
            <a:r>
              <a:rPr lang="zh-CN" altLang="en-US" dirty="0"/>
              <a:t>等，载气为氢气、氮气</a:t>
            </a:r>
          </a:p>
          <a:p>
            <a:pPr algn="just" eaLnBrk="1" hangingPunct="1"/>
            <a:r>
              <a:rPr lang="zh-CN" altLang="en-US" dirty="0"/>
              <a:t>反应室的设计思想主要有两点</a:t>
            </a:r>
          </a:p>
          <a:p>
            <a:pPr lvl="1" algn="just" eaLnBrk="1" hangingPunct="1"/>
            <a:r>
              <a:rPr lang="en-US" altLang="zh-CN" dirty="0"/>
              <a:t>(1) </a:t>
            </a:r>
            <a:r>
              <a:rPr lang="zh-CN" altLang="en-US" dirty="0"/>
              <a:t>气流</a:t>
            </a:r>
            <a:r>
              <a:rPr lang="en-US" altLang="zh-CN" dirty="0"/>
              <a:t>(gas flow)</a:t>
            </a:r>
            <a:r>
              <a:rPr lang="zh-CN" altLang="en-US" dirty="0"/>
              <a:t>是层流，不是湍流</a:t>
            </a:r>
          </a:p>
          <a:p>
            <a:pPr lvl="1" algn="just" eaLnBrk="1" hangingPunct="1"/>
            <a:r>
              <a:rPr lang="en-US" altLang="zh-CN" dirty="0"/>
              <a:t>(2) </a:t>
            </a:r>
            <a:r>
              <a:rPr lang="zh-CN" altLang="en-US" dirty="0"/>
              <a:t>气流要均匀</a:t>
            </a:r>
          </a:p>
          <a:p>
            <a:pPr lvl="1" algn="just" eaLnBrk="1" hangingPunct="1"/>
            <a:endParaRPr lang="en-US" altLang="zh-CN" dirty="0"/>
          </a:p>
        </p:txBody>
      </p:sp>
      <p:sp>
        <p:nvSpPr>
          <p:cNvPr id="2" name="页脚占位符 1">
            <a:extLst>
              <a:ext uri="{FF2B5EF4-FFF2-40B4-BE49-F238E27FC236}">
                <a16:creationId xmlns:a16="http://schemas.microsoft.com/office/drawing/2014/main" id="{59B0AF7F-E50A-4CC8-B48C-4E26C591D9A2}"/>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9034BAAB-B330-463A-9A7F-D90369D9790C}"/>
              </a:ext>
            </a:extLst>
          </p:cNvPr>
          <p:cNvSpPr>
            <a:spLocks noGrp="1"/>
          </p:cNvSpPr>
          <p:nvPr>
            <p:ph type="sldNum" sz="quarter" idx="12"/>
          </p:nvPr>
        </p:nvSpPr>
        <p:spPr/>
        <p:txBody>
          <a:bodyPr/>
          <a:lstStyle/>
          <a:p>
            <a:pPr>
              <a:defRPr/>
            </a:pPr>
            <a:fld id="{BFC8BF22-C973-47B9-A579-88561D27B44E}" type="slidenum">
              <a:rPr lang="en-US" altLang="zh-CN" smtClean="0"/>
              <a:pPr>
                <a:defRPr/>
              </a:pPr>
              <a:t>10</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lstStyle/>
          <a:p>
            <a:pPr eaLnBrk="1" hangingPunct="1"/>
            <a:r>
              <a:rPr lang="zh-CN" altLang="en-US">
                <a:solidFill>
                  <a:schemeClr val="tx1"/>
                </a:solidFill>
              </a:rPr>
              <a:t>金属有机物气相外延</a:t>
            </a:r>
          </a:p>
        </p:txBody>
      </p:sp>
      <p:graphicFrame>
        <p:nvGraphicFramePr>
          <p:cNvPr id="2050" name="Object 1024"/>
          <p:cNvGraphicFramePr>
            <a:graphicFrameLocks noChangeAspect="1"/>
          </p:cNvGraphicFramePr>
          <p:nvPr>
            <p:extLst>
              <p:ext uri="{D42A27DB-BD31-4B8C-83A1-F6EECF244321}">
                <p14:modId xmlns:p14="http://schemas.microsoft.com/office/powerpoint/2010/main" val="1082286433"/>
              </p:ext>
            </p:extLst>
          </p:nvPr>
        </p:nvGraphicFramePr>
        <p:xfrm>
          <a:off x="1762918" y="2309812"/>
          <a:ext cx="5618163" cy="2238375"/>
        </p:xfrm>
        <a:graphic>
          <a:graphicData uri="http://schemas.openxmlformats.org/presentationml/2006/ole">
            <mc:AlternateContent xmlns:mc="http://schemas.openxmlformats.org/markup-compatibility/2006">
              <mc:Choice xmlns:v="urn:schemas-microsoft-com:vml" Requires="v">
                <p:oleObj name="VISIO" r:id="rId2" imgW="7085160" imgH="2839320" progId="Visio.Drawing.6">
                  <p:embed/>
                </p:oleObj>
              </mc:Choice>
              <mc:Fallback>
                <p:oleObj name="VISIO" r:id="rId2" imgW="7085160" imgH="2839320" progId="Visio.Drawing.6">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918" y="2309812"/>
                        <a:ext cx="5618163" cy="223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Text Box 6"/>
          <p:cNvSpPr txBox="1">
            <a:spLocks noChangeArrowheads="1"/>
          </p:cNvSpPr>
          <p:nvPr/>
        </p:nvSpPr>
        <p:spPr bwMode="auto">
          <a:xfrm>
            <a:off x="2438399" y="4941093"/>
            <a:ext cx="4267200" cy="457200"/>
          </a:xfrm>
          <a:prstGeom prst="rect">
            <a:avLst/>
          </a:prstGeom>
          <a:noFill/>
          <a:ln w="9525">
            <a:noFill/>
            <a:miter lim="800000"/>
            <a:headEnd/>
            <a:tailEnd/>
          </a:ln>
        </p:spPr>
        <p:txBody>
          <a:bodyPr/>
          <a:lstStyle/>
          <a:p>
            <a:pPr algn="ctr"/>
            <a:r>
              <a:rPr lang="zh-CN" altLang="en-US" sz="2000" dirty="0"/>
              <a:t>典型的水平反应室</a:t>
            </a:r>
          </a:p>
        </p:txBody>
      </p:sp>
      <p:sp>
        <p:nvSpPr>
          <p:cNvPr id="2" name="页脚占位符 1">
            <a:extLst>
              <a:ext uri="{FF2B5EF4-FFF2-40B4-BE49-F238E27FC236}">
                <a16:creationId xmlns:a16="http://schemas.microsoft.com/office/drawing/2014/main" id="{F55AED3B-91A2-498A-8C4D-AB8EBACBDA04}"/>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0806B922-CEF1-4250-8E4E-EB67361A071A}"/>
              </a:ext>
            </a:extLst>
          </p:cNvPr>
          <p:cNvSpPr>
            <a:spLocks noGrp="1"/>
          </p:cNvSpPr>
          <p:nvPr>
            <p:ph type="sldNum" sz="quarter" idx="12"/>
          </p:nvPr>
        </p:nvSpPr>
        <p:spPr/>
        <p:txBody>
          <a:bodyPr/>
          <a:lstStyle/>
          <a:p>
            <a:pPr>
              <a:defRPr/>
            </a:pPr>
            <a:fld id="{BFC8BF22-C973-47B9-A579-88561D27B44E}" type="slidenum">
              <a:rPr lang="en-US" altLang="zh-CN"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pPr eaLnBrk="1" hangingPunct="1"/>
            <a:r>
              <a:rPr lang="zh-CN" altLang="en-US">
                <a:solidFill>
                  <a:schemeClr val="tx1"/>
                </a:solidFill>
              </a:rPr>
              <a:t>金属有机物气相外延</a:t>
            </a:r>
          </a:p>
        </p:txBody>
      </p:sp>
      <p:graphicFrame>
        <p:nvGraphicFramePr>
          <p:cNvPr id="3074" name="Object 1024"/>
          <p:cNvGraphicFramePr>
            <a:graphicFrameLocks noChangeAspect="1"/>
          </p:cNvGraphicFramePr>
          <p:nvPr>
            <p:extLst>
              <p:ext uri="{D42A27DB-BD31-4B8C-83A1-F6EECF244321}">
                <p14:modId xmlns:p14="http://schemas.microsoft.com/office/powerpoint/2010/main" val="1126727025"/>
              </p:ext>
            </p:extLst>
          </p:nvPr>
        </p:nvGraphicFramePr>
        <p:xfrm>
          <a:off x="2476500" y="1606550"/>
          <a:ext cx="4191000" cy="3841750"/>
        </p:xfrm>
        <a:graphic>
          <a:graphicData uri="http://schemas.openxmlformats.org/presentationml/2006/ole">
            <mc:AlternateContent xmlns:mc="http://schemas.openxmlformats.org/markup-compatibility/2006">
              <mc:Choice xmlns:v="urn:schemas-microsoft-com:vml" Requires="v">
                <p:oleObj name="VISIO" r:id="rId2" imgW="6905160" imgH="6333480" progId="Visio.Drawing.6">
                  <p:embed/>
                </p:oleObj>
              </mc:Choice>
              <mc:Fallback>
                <p:oleObj name="VISIO" r:id="rId2" imgW="6905160" imgH="6333480" progId="Visio.Drawing.6">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606550"/>
                        <a:ext cx="4191000" cy="384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6"/>
          <p:cNvSpPr txBox="1">
            <a:spLocks noChangeArrowheads="1"/>
          </p:cNvSpPr>
          <p:nvPr/>
        </p:nvSpPr>
        <p:spPr bwMode="auto">
          <a:xfrm>
            <a:off x="2705100" y="5619750"/>
            <a:ext cx="3733800" cy="457200"/>
          </a:xfrm>
          <a:prstGeom prst="rect">
            <a:avLst/>
          </a:prstGeom>
          <a:noFill/>
          <a:ln w="9525">
            <a:noFill/>
            <a:miter lim="800000"/>
            <a:headEnd/>
            <a:tailEnd/>
          </a:ln>
        </p:spPr>
        <p:txBody>
          <a:bodyPr/>
          <a:lstStyle/>
          <a:p>
            <a:pPr algn="ctr"/>
            <a:r>
              <a:rPr lang="zh-CN" altLang="en-US" sz="2000" dirty="0"/>
              <a:t>垂直反应室</a:t>
            </a:r>
          </a:p>
        </p:txBody>
      </p:sp>
      <p:sp>
        <p:nvSpPr>
          <p:cNvPr id="2" name="页脚占位符 1">
            <a:extLst>
              <a:ext uri="{FF2B5EF4-FFF2-40B4-BE49-F238E27FC236}">
                <a16:creationId xmlns:a16="http://schemas.microsoft.com/office/drawing/2014/main" id="{0423F9B7-F6A6-4A43-A7B4-B0C45C787BDF}"/>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BAC02F-28E4-434F-B97B-41DA91334665}"/>
              </a:ext>
            </a:extLst>
          </p:cNvPr>
          <p:cNvSpPr>
            <a:spLocks noGrp="1"/>
          </p:cNvSpPr>
          <p:nvPr>
            <p:ph type="sldNum" sz="quarter" idx="12"/>
          </p:nvPr>
        </p:nvSpPr>
        <p:spPr/>
        <p:txBody>
          <a:bodyPr/>
          <a:lstStyle/>
          <a:p>
            <a:pPr>
              <a:defRPr/>
            </a:pPr>
            <a:fld id="{BFC8BF22-C973-47B9-A579-88561D27B44E}" type="slidenum">
              <a:rPr lang="en-US" altLang="zh-CN"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zh-CN" altLang="en-US">
                <a:solidFill>
                  <a:schemeClr val="tx1"/>
                </a:solidFill>
              </a:rPr>
              <a:t>金属有机物气相外延</a:t>
            </a:r>
          </a:p>
        </p:txBody>
      </p:sp>
      <p:sp>
        <p:nvSpPr>
          <p:cNvPr id="19462" name="Rectangle 3"/>
          <p:cNvSpPr>
            <a:spLocks noGrp="1" noChangeArrowheads="1"/>
          </p:cNvSpPr>
          <p:nvPr>
            <p:ph type="body" idx="1"/>
          </p:nvPr>
        </p:nvSpPr>
        <p:spPr>
          <a:xfrm>
            <a:off x="685800" y="1772816"/>
            <a:ext cx="7772400" cy="4114800"/>
          </a:xfrm>
        </p:spPr>
        <p:txBody>
          <a:bodyPr/>
          <a:lstStyle/>
          <a:p>
            <a:pPr algn="just" eaLnBrk="1" hangingPunct="1"/>
            <a:r>
              <a:rPr lang="zh-CN" altLang="en-US" sz="2800" dirty="0">
                <a:latin typeface="Times New Roman" panose="02020603050405020304" pitchFamily="18" charset="0"/>
              </a:rPr>
              <a:t>对于</a:t>
            </a:r>
            <a:r>
              <a:rPr lang="en-US" altLang="zh-CN" sz="2800" dirty="0">
                <a:latin typeface="Times New Roman" panose="02020603050405020304" pitchFamily="18" charset="0"/>
              </a:rPr>
              <a:t>III</a:t>
            </a:r>
            <a:r>
              <a:rPr lang="zh-CN" altLang="en-US" sz="2800" dirty="0">
                <a:latin typeface="Times New Roman" panose="02020603050405020304" pitchFamily="18" charset="0"/>
              </a:rPr>
              <a:t>族的有机金属化合物一般为液体，利用其饱和蒸气压，用氢气作为载体，将</a:t>
            </a:r>
            <a:r>
              <a:rPr lang="en-US" altLang="zh-CN" sz="2800" dirty="0" err="1">
                <a:latin typeface="Times New Roman" panose="02020603050405020304" pitchFamily="18" charset="0"/>
              </a:rPr>
              <a:t>TMGa</a:t>
            </a:r>
            <a:r>
              <a:rPr lang="zh-CN" altLang="en-US" sz="2800" dirty="0">
                <a:latin typeface="Times New Roman" panose="02020603050405020304" pitchFamily="18" charset="0"/>
              </a:rPr>
              <a:t>等带至衬底，</a:t>
            </a:r>
            <a:r>
              <a:rPr lang="en-US" altLang="zh-CN" sz="2800" dirty="0">
                <a:latin typeface="Times New Roman" panose="02020603050405020304" pitchFamily="18" charset="0"/>
              </a:rPr>
              <a:t>V</a:t>
            </a:r>
            <a:r>
              <a:rPr lang="zh-CN" altLang="en-US" sz="2800" dirty="0">
                <a:latin typeface="Times New Roman" panose="02020603050405020304" pitchFamily="18" charset="0"/>
              </a:rPr>
              <a:t>族元素的化合物一般为气体，各类化合物在衬底上高温分解进行生长</a:t>
            </a:r>
          </a:p>
          <a:p>
            <a:pPr algn="just" eaLnBrk="1" hangingPunct="1"/>
            <a:r>
              <a:rPr lang="en-US" altLang="zh-CN" sz="2800" dirty="0">
                <a:latin typeface="Times New Roman" panose="02020603050405020304" pitchFamily="18" charset="0"/>
              </a:rPr>
              <a:t>MOVPE</a:t>
            </a:r>
            <a:r>
              <a:rPr lang="zh-CN" altLang="en-US" sz="2800" dirty="0">
                <a:latin typeface="Times New Roman" panose="02020603050405020304" pitchFamily="18" charset="0"/>
              </a:rPr>
              <a:t>的生长温度一般为</a:t>
            </a:r>
            <a:r>
              <a:rPr lang="en-US" altLang="zh-CN" sz="2800" dirty="0">
                <a:latin typeface="Times New Roman" panose="02020603050405020304" pitchFamily="18" charset="0"/>
              </a:rPr>
              <a:t>600~800℃</a:t>
            </a:r>
            <a:endParaRPr lang="zh-CN" altLang="en-US" sz="2800" dirty="0">
              <a:latin typeface="Times New Roman" panose="02020603050405020304" pitchFamily="18" charset="0"/>
            </a:endParaRPr>
          </a:p>
          <a:p>
            <a:pPr algn="just" eaLnBrk="1" hangingPunct="1"/>
            <a:r>
              <a:rPr lang="en-US" altLang="zh-CN" sz="2800" dirty="0">
                <a:latin typeface="Times New Roman" panose="02020603050405020304" pitchFamily="18" charset="0"/>
              </a:rPr>
              <a:t>MOVPE</a:t>
            </a:r>
            <a:r>
              <a:rPr lang="zh-CN" altLang="en-US" sz="2800" dirty="0">
                <a:latin typeface="Times New Roman" panose="02020603050405020304" pitchFamily="18" charset="0"/>
              </a:rPr>
              <a:t>的特点</a:t>
            </a:r>
            <a:endParaRPr lang="en-US" altLang="zh-CN" sz="2800" dirty="0">
              <a:latin typeface="Times New Roman" panose="02020603050405020304" pitchFamily="18" charset="0"/>
            </a:endParaRPr>
          </a:p>
          <a:p>
            <a:pPr lvl="1" eaLnBrk="1" hangingPunct="1"/>
            <a:r>
              <a:rPr lang="zh-CN" altLang="en-US" sz="2400" dirty="0">
                <a:latin typeface="Times New Roman" panose="02020603050405020304" pitchFamily="18" charset="0"/>
              </a:rPr>
              <a:t>适应性广；适于生长量子阱，但是界面不如</a:t>
            </a:r>
            <a:r>
              <a:rPr lang="en-US" altLang="zh-CN" sz="2400" dirty="0">
                <a:latin typeface="Times New Roman" panose="02020603050405020304" pitchFamily="18" charset="0"/>
              </a:rPr>
              <a:t>MBE</a:t>
            </a:r>
            <a:r>
              <a:rPr lang="zh-CN" altLang="en-US" sz="2400" dirty="0">
                <a:latin typeface="Times New Roman" panose="02020603050405020304" pitchFamily="18" charset="0"/>
              </a:rPr>
              <a:t>陡峭；适于量产</a:t>
            </a:r>
            <a:endParaRPr lang="en-US" altLang="zh-CN" sz="2400" dirty="0">
              <a:latin typeface="Times New Roman" panose="02020603050405020304" pitchFamily="18" charset="0"/>
            </a:endParaRPr>
          </a:p>
          <a:p>
            <a:pPr lvl="1" eaLnBrk="1" hangingPunct="1"/>
            <a:r>
              <a:rPr lang="zh-CN" altLang="en-US" sz="2400" dirty="0">
                <a:latin typeface="Times New Roman" panose="02020603050405020304" pitchFamily="18" charset="0"/>
              </a:rPr>
              <a:t>缺点是有毒</a:t>
            </a:r>
          </a:p>
        </p:txBody>
      </p:sp>
      <p:sp>
        <p:nvSpPr>
          <p:cNvPr id="2" name="页脚占位符 1">
            <a:extLst>
              <a:ext uri="{FF2B5EF4-FFF2-40B4-BE49-F238E27FC236}">
                <a16:creationId xmlns:a16="http://schemas.microsoft.com/office/drawing/2014/main" id="{03F4DD3C-6CE7-4D09-A91B-3712A48257D2}"/>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8E8A6209-00EA-4BAA-818D-40010C30B207}"/>
              </a:ext>
            </a:extLst>
          </p:cNvPr>
          <p:cNvSpPr>
            <a:spLocks noGrp="1"/>
          </p:cNvSpPr>
          <p:nvPr>
            <p:ph type="sldNum" sz="quarter" idx="12"/>
          </p:nvPr>
        </p:nvSpPr>
        <p:spPr/>
        <p:txBody>
          <a:bodyPr/>
          <a:lstStyle/>
          <a:p>
            <a:pPr>
              <a:defRPr/>
            </a:pPr>
            <a:fld id="{BFC8BF22-C973-47B9-A579-88561D27B44E}" type="slidenum">
              <a:rPr lang="en-US" altLang="zh-CN" smtClean="0"/>
              <a:pPr>
                <a:defRPr/>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en-US" altLang="zh-CN" dirty="0">
                <a:solidFill>
                  <a:schemeClr val="tx1"/>
                </a:solidFill>
              </a:rPr>
              <a:t>9.3 </a:t>
            </a:r>
            <a:r>
              <a:rPr lang="zh-CN" altLang="en-US" dirty="0">
                <a:solidFill>
                  <a:schemeClr val="tx1"/>
                </a:solidFill>
              </a:rPr>
              <a:t>光刻与刻蚀</a:t>
            </a:r>
          </a:p>
        </p:txBody>
      </p:sp>
      <p:sp>
        <p:nvSpPr>
          <p:cNvPr id="20486" name="Rectangle 3"/>
          <p:cNvSpPr>
            <a:spLocks noGrp="1" noChangeArrowheads="1"/>
          </p:cNvSpPr>
          <p:nvPr>
            <p:ph type="body" idx="1"/>
          </p:nvPr>
        </p:nvSpPr>
        <p:spPr>
          <a:xfrm>
            <a:off x="685800" y="1762472"/>
            <a:ext cx="7772400" cy="4114800"/>
          </a:xfrm>
        </p:spPr>
        <p:txBody>
          <a:bodyPr/>
          <a:lstStyle/>
          <a:p>
            <a:pPr algn="just" eaLnBrk="1" hangingPunct="1"/>
            <a:r>
              <a:rPr lang="zh-CN" altLang="en-US" dirty="0"/>
              <a:t>光刻与刻蚀是一种图形复印和刻蚀相结合的精密表面加工技术</a:t>
            </a:r>
          </a:p>
          <a:p>
            <a:pPr algn="just" eaLnBrk="1" hangingPunct="1"/>
            <a:r>
              <a:rPr lang="zh-CN" altLang="en-US" dirty="0"/>
              <a:t>就是要按照器件设计的要求，在半导体薄膜上面，形成与掩模版完全对应的几何图形，以实现选择性刻蚀以获得相应结构的目的</a:t>
            </a:r>
          </a:p>
          <a:p>
            <a:pPr algn="just" eaLnBrk="1" hangingPunct="1"/>
            <a:r>
              <a:rPr lang="zh-CN" altLang="en-US" sz="2800" dirty="0"/>
              <a:t>光刻工艺大致包括涂胶（匀胶或甩胶），前烘，曝光，显影，坚膜等工序</a:t>
            </a:r>
            <a:endParaRPr lang="zh-CN" altLang="en-US" dirty="0"/>
          </a:p>
        </p:txBody>
      </p:sp>
      <p:sp>
        <p:nvSpPr>
          <p:cNvPr id="2" name="页脚占位符 1">
            <a:extLst>
              <a:ext uri="{FF2B5EF4-FFF2-40B4-BE49-F238E27FC236}">
                <a16:creationId xmlns:a16="http://schemas.microsoft.com/office/drawing/2014/main" id="{29D481E1-D628-44E6-9584-C46BF316CF0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ED88BC3-1272-46A4-8822-1A22D61BB104}"/>
              </a:ext>
            </a:extLst>
          </p:cNvPr>
          <p:cNvSpPr>
            <a:spLocks noGrp="1"/>
          </p:cNvSpPr>
          <p:nvPr>
            <p:ph type="sldNum" sz="quarter" idx="12"/>
          </p:nvPr>
        </p:nvSpPr>
        <p:spPr/>
        <p:txBody>
          <a:bodyPr/>
          <a:lstStyle/>
          <a:p>
            <a:pPr>
              <a:defRPr/>
            </a:pPr>
            <a:fld id="{BFC8BF22-C973-47B9-A579-88561D27B44E}"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a:xfrm>
            <a:off x="685800" y="609600"/>
            <a:ext cx="7772400" cy="1143000"/>
          </a:xfrm>
        </p:spPr>
        <p:txBody>
          <a:bodyPr/>
          <a:lstStyle/>
          <a:p>
            <a:pPr eaLnBrk="1" hangingPunct="1"/>
            <a:r>
              <a:rPr lang="zh-CN" altLang="en-US" dirty="0">
                <a:solidFill>
                  <a:schemeClr val="tx1"/>
                </a:solidFill>
              </a:rPr>
              <a:t>光刻与刻蚀</a:t>
            </a:r>
          </a:p>
        </p:txBody>
      </p:sp>
      <p:sp>
        <p:nvSpPr>
          <p:cNvPr id="21511" name="Text Box 6"/>
          <p:cNvSpPr txBox="1">
            <a:spLocks noChangeArrowheads="1"/>
          </p:cNvSpPr>
          <p:nvPr/>
        </p:nvSpPr>
        <p:spPr bwMode="auto">
          <a:xfrm>
            <a:off x="1667304" y="5863929"/>
            <a:ext cx="6629400" cy="400110"/>
          </a:xfrm>
          <a:prstGeom prst="rect">
            <a:avLst/>
          </a:prstGeom>
          <a:noFill/>
          <a:ln w="9525">
            <a:noFill/>
            <a:miter lim="800000"/>
            <a:headEnd/>
            <a:tailEnd/>
          </a:ln>
        </p:spPr>
        <p:txBody>
          <a:bodyPr>
            <a:spAutoFit/>
          </a:bodyPr>
          <a:lstStyle/>
          <a:p>
            <a:pPr algn="ctr">
              <a:spcBef>
                <a:spcPct val="50000"/>
              </a:spcBef>
            </a:pPr>
            <a:r>
              <a:rPr lang="zh-CN" altLang="en-US" sz="2000" dirty="0"/>
              <a:t>硅晶片的光刻与刻蚀工艺流程示意图</a:t>
            </a:r>
          </a:p>
        </p:txBody>
      </p:sp>
      <p:sp>
        <p:nvSpPr>
          <p:cNvPr id="2" name="页脚占位符 1">
            <a:extLst>
              <a:ext uri="{FF2B5EF4-FFF2-40B4-BE49-F238E27FC236}">
                <a16:creationId xmlns:a16="http://schemas.microsoft.com/office/drawing/2014/main" id="{4A891159-78E8-45FD-91FF-3B41EE447BFA}"/>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751D889B-7D54-48D2-9F24-51E421451ED5}"/>
              </a:ext>
            </a:extLst>
          </p:cNvPr>
          <p:cNvSpPr>
            <a:spLocks noGrp="1"/>
          </p:cNvSpPr>
          <p:nvPr>
            <p:ph type="sldNum" sz="quarter" idx="12"/>
          </p:nvPr>
        </p:nvSpPr>
        <p:spPr/>
        <p:txBody>
          <a:bodyPr/>
          <a:lstStyle/>
          <a:p>
            <a:pPr>
              <a:defRPr/>
            </a:pPr>
            <a:fld id="{BFC8BF22-C973-47B9-A579-88561D27B44E}" type="slidenum">
              <a:rPr lang="en-US" altLang="zh-CN" smtClean="0"/>
              <a:pPr>
                <a:defRPr/>
              </a:pPr>
              <a:t>15</a:t>
            </a:fld>
            <a:endParaRPr lang="en-US" altLang="zh-CN"/>
          </a:p>
        </p:txBody>
      </p:sp>
      <p:grpSp>
        <p:nvGrpSpPr>
          <p:cNvPr id="32" name="组合 31">
            <a:extLst>
              <a:ext uri="{FF2B5EF4-FFF2-40B4-BE49-F238E27FC236}">
                <a16:creationId xmlns:a16="http://schemas.microsoft.com/office/drawing/2014/main" id="{5F679D5C-DD76-42F8-A0EF-F169294E95CE}"/>
              </a:ext>
            </a:extLst>
          </p:cNvPr>
          <p:cNvGrpSpPr/>
          <p:nvPr/>
        </p:nvGrpSpPr>
        <p:grpSpPr>
          <a:xfrm>
            <a:off x="684947" y="2043931"/>
            <a:ext cx="2077732" cy="1396562"/>
            <a:chOff x="-28769" y="2989832"/>
            <a:chExt cx="2944585" cy="1979224"/>
          </a:xfrm>
        </p:grpSpPr>
        <p:sp>
          <p:nvSpPr>
            <p:cNvPr id="4" name="矩形 3">
              <a:extLst>
                <a:ext uri="{FF2B5EF4-FFF2-40B4-BE49-F238E27FC236}">
                  <a16:creationId xmlns:a16="http://schemas.microsoft.com/office/drawing/2014/main" id="{20118251-7D19-427D-B1D6-BCD0D1466127}"/>
                </a:ext>
              </a:extLst>
            </p:cNvPr>
            <p:cNvSpPr/>
            <p:nvPr/>
          </p:nvSpPr>
          <p:spPr bwMode="auto">
            <a:xfrm>
              <a:off x="971600" y="3425946"/>
              <a:ext cx="1944216" cy="11430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6" name="直接连接符 5">
              <a:extLst>
                <a:ext uri="{FF2B5EF4-FFF2-40B4-BE49-F238E27FC236}">
                  <a16:creationId xmlns:a16="http://schemas.microsoft.com/office/drawing/2014/main" id="{5B3A5AFB-D9A8-47D2-95BD-4FF0F2D9011C}"/>
                </a:ext>
              </a:extLst>
            </p:cNvPr>
            <p:cNvCxnSpPr/>
            <p:nvPr/>
          </p:nvCxnSpPr>
          <p:spPr bwMode="auto">
            <a:xfrm>
              <a:off x="971600" y="3740944"/>
              <a:ext cx="194421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286F8AE5-EA75-483A-86F5-5426CBE3977A}"/>
                </a:ext>
              </a:extLst>
            </p:cNvPr>
            <p:cNvCxnSpPr/>
            <p:nvPr/>
          </p:nvCxnSpPr>
          <p:spPr bwMode="auto">
            <a:xfrm>
              <a:off x="971600" y="3573016"/>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5D02B57D-FC64-4CD6-8D61-BF10DB2A2072}"/>
                </a:ext>
              </a:extLst>
            </p:cNvPr>
            <p:cNvCxnSpPr>
              <a:cxnSpLocks/>
            </p:cNvCxnSpPr>
            <p:nvPr/>
          </p:nvCxnSpPr>
          <p:spPr bwMode="auto">
            <a:xfrm flipH="1">
              <a:off x="98993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EB14E339-3632-4C7F-AB8E-5671FFEF2AF4}"/>
                </a:ext>
              </a:extLst>
            </p:cNvPr>
            <p:cNvCxnSpPr>
              <a:cxnSpLocks/>
            </p:cNvCxnSpPr>
            <p:nvPr/>
          </p:nvCxnSpPr>
          <p:spPr bwMode="auto">
            <a:xfrm flipH="1">
              <a:off x="108878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0BAC112E-1730-4FF0-90DD-72724DE18661}"/>
                </a:ext>
              </a:extLst>
            </p:cNvPr>
            <p:cNvCxnSpPr>
              <a:cxnSpLocks/>
            </p:cNvCxnSpPr>
            <p:nvPr/>
          </p:nvCxnSpPr>
          <p:spPr bwMode="auto">
            <a:xfrm flipH="1">
              <a:off x="120596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9BF87248-2297-4744-87B9-2B33902A1048}"/>
                </a:ext>
              </a:extLst>
            </p:cNvPr>
            <p:cNvCxnSpPr>
              <a:cxnSpLocks/>
            </p:cNvCxnSpPr>
            <p:nvPr/>
          </p:nvCxnSpPr>
          <p:spPr bwMode="auto">
            <a:xfrm flipH="1">
              <a:off x="130480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A8CDB3BD-C678-4CB0-9BBD-992AFA8D59A7}"/>
                </a:ext>
              </a:extLst>
            </p:cNvPr>
            <p:cNvCxnSpPr>
              <a:cxnSpLocks/>
            </p:cNvCxnSpPr>
            <p:nvPr/>
          </p:nvCxnSpPr>
          <p:spPr bwMode="auto">
            <a:xfrm flipH="1">
              <a:off x="141348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8B035E6A-C3E3-4F4E-A30D-DD1BE085645A}"/>
                </a:ext>
              </a:extLst>
            </p:cNvPr>
            <p:cNvCxnSpPr>
              <a:cxnSpLocks/>
            </p:cNvCxnSpPr>
            <p:nvPr/>
          </p:nvCxnSpPr>
          <p:spPr bwMode="auto">
            <a:xfrm flipH="1">
              <a:off x="151232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C64590FA-1D0F-4B57-BA94-92CCAC6B51FF}"/>
                </a:ext>
              </a:extLst>
            </p:cNvPr>
            <p:cNvCxnSpPr>
              <a:cxnSpLocks/>
            </p:cNvCxnSpPr>
            <p:nvPr/>
          </p:nvCxnSpPr>
          <p:spPr bwMode="auto">
            <a:xfrm flipH="1">
              <a:off x="162950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598898A6-BE1D-4CAD-B377-E950FA7D346C}"/>
                </a:ext>
              </a:extLst>
            </p:cNvPr>
            <p:cNvCxnSpPr>
              <a:cxnSpLocks/>
            </p:cNvCxnSpPr>
            <p:nvPr/>
          </p:nvCxnSpPr>
          <p:spPr bwMode="auto">
            <a:xfrm flipH="1">
              <a:off x="172835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接连接符 20">
              <a:extLst>
                <a:ext uri="{FF2B5EF4-FFF2-40B4-BE49-F238E27FC236}">
                  <a16:creationId xmlns:a16="http://schemas.microsoft.com/office/drawing/2014/main" id="{48EB02B0-F7FA-4F72-A348-5D8005F8720B}"/>
                </a:ext>
              </a:extLst>
            </p:cNvPr>
            <p:cNvCxnSpPr>
              <a:cxnSpLocks/>
            </p:cNvCxnSpPr>
            <p:nvPr/>
          </p:nvCxnSpPr>
          <p:spPr bwMode="auto">
            <a:xfrm flipH="1">
              <a:off x="183144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直接连接符 21">
              <a:extLst>
                <a:ext uri="{FF2B5EF4-FFF2-40B4-BE49-F238E27FC236}">
                  <a16:creationId xmlns:a16="http://schemas.microsoft.com/office/drawing/2014/main" id="{019B788A-700B-4027-A768-C60761355F63}"/>
                </a:ext>
              </a:extLst>
            </p:cNvPr>
            <p:cNvCxnSpPr>
              <a:cxnSpLocks/>
            </p:cNvCxnSpPr>
            <p:nvPr/>
          </p:nvCxnSpPr>
          <p:spPr bwMode="auto">
            <a:xfrm flipH="1">
              <a:off x="193029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直接连接符 22">
              <a:extLst>
                <a:ext uri="{FF2B5EF4-FFF2-40B4-BE49-F238E27FC236}">
                  <a16:creationId xmlns:a16="http://schemas.microsoft.com/office/drawing/2014/main" id="{E833B376-C1EB-4E9B-968F-82D93F1B28D2}"/>
                </a:ext>
              </a:extLst>
            </p:cNvPr>
            <p:cNvCxnSpPr>
              <a:cxnSpLocks/>
            </p:cNvCxnSpPr>
            <p:nvPr/>
          </p:nvCxnSpPr>
          <p:spPr bwMode="auto">
            <a:xfrm flipH="1">
              <a:off x="204747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A5199989-D5B4-430A-8CEF-89D322680DD7}"/>
                </a:ext>
              </a:extLst>
            </p:cNvPr>
            <p:cNvCxnSpPr>
              <a:cxnSpLocks/>
            </p:cNvCxnSpPr>
            <p:nvPr/>
          </p:nvCxnSpPr>
          <p:spPr bwMode="auto">
            <a:xfrm flipH="1">
              <a:off x="214631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00A71404-E1FD-4AE8-8413-0072E0A686A9}"/>
                </a:ext>
              </a:extLst>
            </p:cNvPr>
            <p:cNvCxnSpPr>
              <a:cxnSpLocks/>
            </p:cNvCxnSpPr>
            <p:nvPr/>
          </p:nvCxnSpPr>
          <p:spPr bwMode="auto">
            <a:xfrm flipH="1">
              <a:off x="225499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3A257EB4-6051-4B01-8A55-9F1781C3A693}"/>
                </a:ext>
              </a:extLst>
            </p:cNvPr>
            <p:cNvCxnSpPr>
              <a:cxnSpLocks/>
            </p:cNvCxnSpPr>
            <p:nvPr/>
          </p:nvCxnSpPr>
          <p:spPr bwMode="auto">
            <a:xfrm flipH="1">
              <a:off x="235383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150C0C8A-FF87-4C35-B1CE-3CE85EAE4E99}"/>
                </a:ext>
              </a:extLst>
            </p:cNvPr>
            <p:cNvCxnSpPr>
              <a:cxnSpLocks/>
            </p:cNvCxnSpPr>
            <p:nvPr/>
          </p:nvCxnSpPr>
          <p:spPr bwMode="auto">
            <a:xfrm flipH="1">
              <a:off x="247101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F55FC998-89C3-47B2-9DA9-6748E92EA80E}"/>
                </a:ext>
              </a:extLst>
            </p:cNvPr>
            <p:cNvCxnSpPr>
              <a:cxnSpLocks/>
            </p:cNvCxnSpPr>
            <p:nvPr/>
          </p:nvCxnSpPr>
          <p:spPr bwMode="auto">
            <a:xfrm flipH="1">
              <a:off x="256986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E96F4FA1-70B4-4A36-8B9D-235EDC9277A1}"/>
                </a:ext>
              </a:extLst>
            </p:cNvPr>
            <p:cNvCxnSpPr>
              <a:cxnSpLocks/>
            </p:cNvCxnSpPr>
            <p:nvPr/>
          </p:nvCxnSpPr>
          <p:spPr bwMode="auto">
            <a:xfrm flipH="1">
              <a:off x="2693417"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矩形 10">
              <a:extLst>
                <a:ext uri="{FF2B5EF4-FFF2-40B4-BE49-F238E27FC236}">
                  <a16:creationId xmlns:a16="http://schemas.microsoft.com/office/drawing/2014/main" id="{B5A4FF1E-24C9-4D81-A952-97985F659CD7}"/>
                </a:ext>
              </a:extLst>
            </p:cNvPr>
            <p:cNvSpPr/>
            <p:nvPr/>
          </p:nvSpPr>
          <p:spPr bwMode="auto">
            <a:xfrm>
              <a:off x="971600" y="3425946"/>
              <a:ext cx="1944216" cy="144066"/>
            </a:xfrm>
            <a:prstGeom prst="rect">
              <a:avLst/>
            </a:prstGeom>
            <a:blipFill>
              <a:blip r:embed="rId2"/>
              <a:tile tx="0" ty="0" sx="100000" sy="100000" flip="none" algn="tl"/>
            </a:blipFill>
            <a:ln>
              <a:solidFill>
                <a:schemeClr val="accent6">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13" name="直接连接符 12">
              <a:extLst>
                <a:ext uri="{FF2B5EF4-FFF2-40B4-BE49-F238E27FC236}">
                  <a16:creationId xmlns:a16="http://schemas.microsoft.com/office/drawing/2014/main" id="{78F60FE7-EB62-4658-A9BF-9819B65E52C4}"/>
                </a:ext>
              </a:extLst>
            </p:cNvPr>
            <p:cNvCxnSpPr>
              <a:cxnSpLocks/>
              <a:stCxn id="30" idx="3"/>
            </p:cNvCxnSpPr>
            <p:nvPr/>
          </p:nvCxnSpPr>
          <p:spPr bwMode="auto">
            <a:xfrm>
              <a:off x="1002283" y="3189887"/>
              <a:ext cx="500209" cy="3111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文本框 29">
              <a:extLst>
                <a:ext uri="{FF2B5EF4-FFF2-40B4-BE49-F238E27FC236}">
                  <a16:creationId xmlns:a16="http://schemas.microsoft.com/office/drawing/2014/main" id="{D94D77D1-E3FE-4D6D-BB4D-E053C9222F33}"/>
                </a:ext>
              </a:extLst>
            </p:cNvPr>
            <p:cNvSpPr txBox="1"/>
            <p:nvPr/>
          </p:nvSpPr>
          <p:spPr>
            <a:xfrm>
              <a:off x="48176" y="2989832"/>
              <a:ext cx="954107" cy="400110"/>
            </a:xfrm>
            <a:prstGeom prst="rect">
              <a:avLst/>
            </a:prstGeom>
            <a:noFill/>
          </p:spPr>
          <p:txBody>
            <a:bodyPr wrap="none" rtlCol="0">
              <a:spAutoFit/>
            </a:bodyPr>
            <a:lstStyle/>
            <a:p>
              <a:r>
                <a:rPr lang="zh-CN" altLang="en-US" sz="2000" b="1" dirty="0"/>
                <a:t>感光胶</a:t>
              </a:r>
            </a:p>
          </p:txBody>
        </p:sp>
        <p:cxnSp>
          <p:nvCxnSpPr>
            <p:cNvPr id="34" name="直接连接符 33">
              <a:extLst>
                <a:ext uri="{FF2B5EF4-FFF2-40B4-BE49-F238E27FC236}">
                  <a16:creationId xmlns:a16="http://schemas.microsoft.com/office/drawing/2014/main" id="{BDEFF4C3-8682-451E-9D4D-FB075A04717A}"/>
                </a:ext>
              </a:extLst>
            </p:cNvPr>
            <p:cNvCxnSpPr>
              <a:cxnSpLocks/>
              <a:stCxn id="36" idx="3"/>
            </p:cNvCxnSpPr>
            <p:nvPr/>
          </p:nvCxnSpPr>
          <p:spPr bwMode="auto">
            <a:xfrm flipV="1">
              <a:off x="930148" y="3668937"/>
              <a:ext cx="572344"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文本框 35">
              <a:extLst>
                <a:ext uri="{FF2B5EF4-FFF2-40B4-BE49-F238E27FC236}">
                  <a16:creationId xmlns:a16="http://schemas.microsoft.com/office/drawing/2014/main" id="{97FEAFF7-6FB5-43FC-AADB-D60ACA9B34C6}"/>
                </a:ext>
              </a:extLst>
            </p:cNvPr>
            <p:cNvSpPr txBox="1"/>
            <p:nvPr/>
          </p:nvSpPr>
          <p:spPr>
            <a:xfrm>
              <a:off x="-28769" y="3788720"/>
              <a:ext cx="958917" cy="400110"/>
            </a:xfrm>
            <a:prstGeom prst="rect">
              <a:avLst/>
            </a:prstGeom>
            <a:noFill/>
          </p:spPr>
          <p:txBody>
            <a:bodyPr wrap="none" rtlCol="0">
              <a:spAutoFit/>
            </a:bodyPr>
            <a:lstStyle/>
            <a:p>
              <a:r>
                <a:rPr lang="zh-CN" altLang="en-US" sz="2000" b="1" dirty="0"/>
                <a:t>氧化层</a:t>
              </a:r>
            </a:p>
          </p:txBody>
        </p:sp>
        <p:sp>
          <p:nvSpPr>
            <p:cNvPr id="38" name="文本框 37">
              <a:extLst>
                <a:ext uri="{FF2B5EF4-FFF2-40B4-BE49-F238E27FC236}">
                  <a16:creationId xmlns:a16="http://schemas.microsoft.com/office/drawing/2014/main" id="{F2E27A00-719A-4E6B-B9B6-382A2C503CAD}"/>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39" name="文本框 38">
              <a:extLst>
                <a:ext uri="{FF2B5EF4-FFF2-40B4-BE49-F238E27FC236}">
                  <a16:creationId xmlns:a16="http://schemas.microsoft.com/office/drawing/2014/main" id="{DF52CC99-618F-499B-B10B-DF25846A41A4}"/>
                </a:ext>
              </a:extLst>
            </p:cNvPr>
            <p:cNvSpPr txBox="1"/>
            <p:nvPr/>
          </p:nvSpPr>
          <p:spPr>
            <a:xfrm>
              <a:off x="1413484" y="4568946"/>
              <a:ext cx="1063112" cy="400110"/>
            </a:xfrm>
            <a:prstGeom prst="rect">
              <a:avLst/>
            </a:prstGeom>
            <a:noFill/>
          </p:spPr>
          <p:txBody>
            <a:bodyPr wrap="none" rtlCol="0">
              <a:spAutoFit/>
            </a:bodyPr>
            <a:lstStyle/>
            <a:p>
              <a:r>
                <a:rPr lang="en-US" altLang="zh-CN" sz="2000" b="1" dirty="0"/>
                <a:t>(a) </a:t>
              </a:r>
              <a:r>
                <a:rPr lang="zh-CN" altLang="en-US" sz="2000" b="1" dirty="0"/>
                <a:t>涂胶</a:t>
              </a:r>
            </a:p>
          </p:txBody>
        </p:sp>
      </p:grpSp>
      <p:grpSp>
        <p:nvGrpSpPr>
          <p:cNvPr id="42" name="组合 41">
            <a:extLst>
              <a:ext uri="{FF2B5EF4-FFF2-40B4-BE49-F238E27FC236}">
                <a16:creationId xmlns:a16="http://schemas.microsoft.com/office/drawing/2014/main" id="{29029F3B-3B0C-4A21-BBC8-FF3208A0C120}"/>
              </a:ext>
            </a:extLst>
          </p:cNvPr>
          <p:cNvGrpSpPr/>
          <p:nvPr/>
        </p:nvGrpSpPr>
        <p:grpSpPr>
          <a:xfrm>
            <a:off x="3293638" y="2052267"/>
            <a:ext cx="2482912" cy="1425022"/>
            <a:chOff x="-257452" y="2989832"/>
            <a:chExt cx="3518814" cy="2019558"/>
          </a:xfrm>
        </p:grpSpPr>
        <p:sp>
          <p:nvSpPr>
            <p:cNvPr id="43" name="矩形 42">
              <a:extLst>
                <a:ext uri="{FF2B5EF4-FFF2-40B4-BE49-F238E27FC236}">
                  <a16:creationId xmlns:a16="http://schemas.microsoft.com/office/drawing/2014/main" id="{92A4AA22-7ED9-48C2-AF97-B5F90B209E0E}"/>
                </a:ext>
              </a:extLst>
            </p:cNvPr>
            <p:cNvSpPr/>
            <p:nvPr/>
          </p:nvSpPr>
          <p:spPr bwMode="auto">
            <a:xfrm>
              <a:off x="971600" y="3425946"/>
              <a:ext cx="1944216" cy="11430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44" name="直接连接符 43">
              <a:extLst>
                <a:ext uri="{FF2B5EF4-FFF2-40B4-BE49-F238E27FC236}">
                  <a16:creationId xmlns:a16="http://schemas.microsoft.com/office/drawing/2014/main" id="{F3EBEB68-EB7D-4DDA-AEDB-DA848840AF28}"/>
                </a:ext>
              </a:extLst>
            </p:cNvPr>
            <p:cNvCxnSpPr/>
            <p:nvPr/>
          </p:nvCxnSpPr>
          <p:spPr bwMode="auto">
            <a:xfrm>
              <a:off x="971600" y="3740944"/>
              <a:ext cx="194421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3F84D0A3-26AF-45F2-A290-87794A443E00}"/>
                </a:ext>
              </a:extLst>
            </p:cNvPr>
            <p:cNvCxnSpPr/>
            <p:nvPr/>
          </p:nvCxnSpPr>
          <p:spPr bwMode="auto">
            <a:xfrm>
              <a:off x="971600" y="3573016"/>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a:extLst>
                <a:ext uri="{FF2B5EF4-FFF2-40B4-BE49-F238E27FC236}">
                  <a16:creationId xmlns:a16="http://schemas.microsoft.com/office/drawing/2014/main" id="{27B440C0-60E6-4B24-A934-1EB4C620EA57}"/>
                </a:ext>
              </a:extLst>
            </p:cNvPr>
            <p:cNvCxnSpPr>
              <a:cxnSpLocks/>
            </p:cNvCxnSpPr>
            <p:nvPr/>
          </p:nvCxnSpPr>
          <p:spPr bwMode="auto">
            <a:xfrm flipH="1">
              <a:off x="98993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直接连接符 46">
              <a:extLst>
                <a:ext uri="{FF2B5EF4-FFF2-40B4-BE49-F238E27FC236}">
                  <a16:creationId xmlns:a16="http://schemas.microsoft.com/office/drawing/2014/main" id="{F93B6571-4DB7-45E1-80E5-E9FA1B28B1EE}"/>
                </a:ext>
              </a:extLst>
            </p:cNvPr>
            <p:cNvCxnSpPr>
              <a:cxnSpLocks/>
            </p:cNvCxnSpPr>
            <p:nvPr/>
          </p:nvCxnSpPr>
          <p:spPr bwMode="auto">
            <a:xfrm flipH="1">
              <a:off x="108878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AAC43E1E-B824-4806-9917-37970C531D34}"/>
                </a:ext>
              </a:extLst>
            </p:cNvPr>
            <p:cNvCxnSpPr>
              <a:cxnSpLocks/>
            </p:cNvCxnSpPr>
            <p:nvPr/>
          </p:nvCxnSpPr>
          <p:spPr bwMode="auto">
            <a:xfrm flipH="1">
              <a:off x="120596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9099A1B2-6F92-4D02-ACEF-1EA0F80B554B}"/>
                </a:ext>
              </a:extLst>
            </p:cNvPr>
            <p:cNvCxnSpPr>
              <a:cxnSpLocks/>
            </p:cNvCxnSpPr>
            <p:nvPr/>
          </p:nvCxnSpPr>
          <p:spPr bwMode="auto">
            <a:xfrm flipH="1">
              <a:off x="130480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15F129BC-DF5F-4D36-BA21-068091F752C6}"/>
                </a:ext>
              </a:extLst>
            </p:cNvPr>
            <p:cNvCxnSpPr>
              <a:cxnSpLocks/>
            </p:cNvCxnSpPr>
            <p:nvPr/>
          </p:nvCxnSpPr>
          <p:spPr bwMode="auto">
            <a:xfrm flipH="1">
              <a:off x="141348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E3E0866E-DD8B-4415-B600-EC7CDEB25E6F}"/>
                </a:ext>
              </a:extLst>
            </p:cNvPr>
            <p:cNvCxnSpPr>
              <a:cxnSpLocks/>
            </p:cNvCxnSpPr>
            <p:nvPr/>
          </p:nvCxnSpPr>
          <p:spPr bwMode="auto">
            <a:xfrm flipH="1">
              <a:off x="151232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28625193-0561-44FC-A991-08627FAD628C}"/>
                </a:ext>
              </a:extLst>
            </p:cNvPr>
            <p:cNvCxnSpPr>
              <a:cxnSpLocks/>
            </p:cNvCxnSpPr>
            <p:nvPr/>
          </p:nvCxnSpPr>
          <p:spPr bwMode="auto">
            <a:xfrm flipH="1">
              <a:off x="162950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直接连接符 52">
              <a:extLst>
                <a:ext uri="{FF2B5EF4-FFF2-40B4-BE49-F238E27FC236}">
                  <a16:creationId xmlns:a16="http://schemas.microsoft.com/office/drawing/2014/main" id="{3078B4EC-5BE8-49B6-9140-AC637A51A360}"/>
                </a:ext>
              </a:extLst>
            </p:cNvPr>
            <p:cNvCxnSpPr>
              <a:cxnSpLocks/>
            </p:cNvCxnSpPr>
            <p:nvPr/>
          </p:nvCxnSpPr>
          <p:spPr bwMode="auto">
            <a:xfrm flipH="1">
              <a:off x="172835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直接连接符 53">
              <a:extLst>
                <a:ext uri="{FF2B5EF4-FFF2-40B4-BE49-F238E27FC236}">
                  <a16:creationId xmlns:a16="http://schemas.microsoft.com/office/drawing/2014/main" id="{88E86BC1-510F-414E-961E-59E5E103FD1B}"/>
                </a:ext>
              </a:extLst>
            </p:cNvPr>
            <p:cNvCxnSpPr>
              <a:cxnSpLocks/>
            </p:cNvCxnSpPr>
            <p:nvPr/>
          </p:nvCxnSpPr>
          <p:spPr bwMode="auto">
            <a:xfrm flipH="1">
              <a:off x="183144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直接连接符 54">
              <a:extLst>
                <a:ext uri="{FF2B5EF4-FFF2-40B4-BE49-F238E27FC236}">
                  <a16:creationId xmlns:a16="http://schemas.microsoft.com/office/drawing/2014/main" id="{7DBC94F7-59DA-45BE-BA6B-C0FC52CEFA16}"/>
                </a:ext>
              </a:extLst>
            </p:cNvPr>
            <p:cNvCxnSpPr>
              <a:cxnSpLocks/>
            </p:cNvCxnSpPr>
            <p:nvPr/>
          </p:nvCxnSpPr>
          <p:spPr bwMode="auto">
            <a:xfrm flipH="1">
              <a:off x="193029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8995B659-E03C-480C-AB59-4733A7E4CCDC}"/>
                </a:ext>
              </a:extLst>
            </p:cNvPr>
            <p:cNvCxnSpPr>
              <a:cxnSpLocks/>
            </p:cNvCxnSpPr>
            <p:nvPr/>
          </p:nvCxnSpPr>
          <p:spPr bwMode="auto">
            <a:xfrm flipH="1">
              <a:off x="204747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直接连接符 56">
              <a:extLst>
                <a:ext uri="{FF2B5EF4-FFF2-40B4-BE49-F238E27FC236}">
                  <a16:creationId xmlns:a16="http://schemas.microsoft.com/office/drawing/2014/main" id="{E196E19A-67AC-4ECE-B33C-10DFC3DC2A85}"/>
                </a:ext>
              </a:extLst>
            </p:cNvPr>
            <p:cNvCxnSpPr>
              <a:cxnSpLocks/>
            </p:cNvCxnSpPr>
            <p:nvPr/>
          </p:nvCxnSpPr>
          <p:spPr bwMode="auto">
            <a:xfrm flipH="1">
              <a:off x="214631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直接连接符 57">
              <a:extLst>
                <a:ext uri="{FF2B5EF4-FFF2-40B4-BE49-F238E27FC236}">
                  <a16:creationId xmlns:a16="http://schemas.microsoft.com/office/drawing/2014/main" id="{6C46FB4F-2364-4C03-81C2-14062276633B}"/>
                </a:ext>
              </a:extLst>
            </p:cNvPr>
            <p:cNvCxnSpPr>
              <a:cxnSpLocks/>
            </p:cNvCxnSpPr>
            <p:nvPr/>
          </p:nvCxnSpPr>
          <p:spPr bwMode="auto">
            <a:xfrm flipH="1">
              <a:off x="225499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接连接符 58">
              <a:extLst>
                <a:ext uri="{FF2B5EF4-FFF2-40B4-BE49-F238E27FC236}">
                  <a16:creationId xmlns:a16="http://schemas.microsoft.com/office/drawing/2014/main" id="{2B5DBDD3-94DF-4E29-B11A-11686B943A85}"/>
                </a:ext>
              </a:extLst>
            </p:cNvPr>
            <p:cNvCxnSpPr>
              <a:cxnSpLocks/>
            </p:cNvCxnSpPr>
            <p:nvPr/>
          </p:nvCxnSpPr>
          <p:spPr bwMode="auto">
            <a:xfrm flipH="1">
              <a:off x="235383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直接连接符 59">
              <a:extLst>
                <a:ext uri="{FF2B5EF4-FFF2-40B4-BE49-F238E27FC236}">
                  <a16:creationId xmlns:a16="http://schemas.microsoft.com/office/drawing/2014/main" id="{ED700E79-03D3-4C83-8565-49C16DEF5652}"/>
                </a:ext>
              </a:extLst>
            </p:cNvPr>
            <p:cNvCxnSpPr>
              <a:cxnSpLocks/>
            </p:cNvCxnSpPr>
            <p:nvPr/>
          </p:nvCxnSpPr>
          <p:spPr bwMode="auto">
            <a:xfrm flipH="1">
              <a:off x="247101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直接连接符 60">
              <a:extLst>
                <a:ext uri="{FF2B5EF4-FFF2-40B4-BE49-F238E27FC236}">
                  <a16:creationId xmlns:a16="http://schemas.microsoft.com/office/drawing/2014/main" id="{D9782ABC-B2C8-4544-814E-9D7781778F41}"/>
                </a:ext>
              </a:extLst>
            </p:cNvPr>
            <p:cNvCxnSpPr>
              <a:cxnSpLocks/>
            </p:cNvCxnSpPr>
            <p:nvPr/>
          </p:nvCxnSpPr>
          <p:spPr bwMode="auto">
            <a:xfrm flipH="1">
              <a:off x="256986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直接连接符 61">
              <a:extLst>
                <a:ext uri="{FF2B5EF4-FFF2-40B4-BE49-F238E27FC236}">
                  <a16:creationId xmlns:a16="http://schemas.microsoft.com/office/drawing/2014/main" id="{F0BAC6B9-D1FC-4369-898D-0CC80F08CE3C}"/>
                </a:ext>
              </a:extLst>
            </p:cNvPr>
            <p:cNvCxnSpPr>
              <a:cxnSpLocks/>
            </p:cNvCxnSpPr>
            <p:nvPr/>
          </p:nvCxnSpPr>
          <p:spPr bwMode="auto">
            <a:xfrm flipH="1">
              <a:off x="2693417"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3" name="矩形 62">
              <a:extLst>
                <a:ext uri="{FF2B5EF4-FFF2-40B4-BE49-F238E27FC236}">
                  <a16:creationId xmlns:a16="http://schemas.microsoft.com/office/drawing/2014/main" id="{3B769E04-3006-45A5-A9C9-8B67FD12B785}"/>
                </a:ext>
              </a:extLst>
            </p:cNvPr>
            <p:cNvSpPr/>
            <p:nvPr/>
          </p:nvSpPr>
          <p:spPr bwMode="auto">
            <a:xfrm>
              <a:off x="971600" y="3425946"/>
              <a:ext cx="1944216" cy="144066"/>
            </a:xfrm>
            <a:prstGeom prst="rect">
              <a:avLst/>
            </a:prstGeom>
            <a:blipFill>
              <a:blip r:embed="rId2"/>
              <a:tile tx="0" ty="0" sx="100000" sy="100000" flip="none" algn="tl"/>
            </a:blipFill>
            <a:ln>
              <a:solidFill>
                <a:schemeClr val="accent6">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64" name="直接连接符 63">
              <a:extLst>
                <a:ext uri="{FF2B5EF4-FFF2-40B4-BE49-F238E27FC236}">
                  <a16:creationId xmlns:a16="http://schemas.microsoft.com/office/drawing/2014/main" id="{C3DF60D2-202D-4703-93D5-A6C3BDD2DDB6}"/>
                </a:ext>
              </a:extLst>
            </p:cNvPr>
            <p:cNvCxnSpPr>
              <a:cxnSpLocks/>
              <a:stCxn id="65" idx="3"/>
            </p:cNvCxnSpPr>
            <p:nvPr/>
          </p:nvCxnSpPr>
          <p:spPr bwMode="auto">
            <a:xfrm>
              <a:off x="773600" y="3189887"/>
              <a:ext cx="500209" cy="3111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5" name="文本框 64">
              <a:extLst>
                <a:ext uri="{FF2B5EF4-FFF2-40B4-BE49-F238E27FC236}">
                  <a16:creationId xmlns:a16="http://schemas.microsoft.com/office/drawing/2014/main" id="{28004AA5-E4E4-491C-B6BC-ACE18E53518D}"/>
                </a:ext>
              </a:extLst>
            </p:cNvPr>
            <p:cNvSpPr txBox="1"/>
            <p:nvPr/>
          </p:nvSpPr>
          <p:spPr>
            <a:xfrm>
              <a:off x="-180507" y="2989832"/>
              <a:ext cx="954107" cy="400109"/>
            </a:xfrm>
            <a:prstGeom prst="rect">
              <a:avLst/>
            </a:prstGeom>
            <a:noFill/>
          </p:spPr>
          <p:txBody>
            <a:bodyPr wrap="none" rtlCol="0">
              <a:spAutoFit/>
            </a:bodyPr>
            <a:lstStyle/>
            <a:p>
              <a:r>
                <a:rPr lang="zh-CN" altLang="en-US" sz="2000" b="1" dirty="0"/>
                <a:t>感光胶</a:t>
              </a:r>
            </a:p>
          </p:txBody>
        </p:sp>
        <p:cxnSp>
          <p:nvCxnSpPr>
            <p:cNvPr id="66" name="直接连接符 65">
              <a:extLst>
                <a:ext uri="{FF2B5EF4-FFF2-40B4-BE49-F238E27FC236}">
                  <a16:creationId xmlns:a16="http://schemas.microsoft.com/office/drawing/2014/main" id="{3F134423-83AF-4BB2-9093-82C18A7A34C5}"/>
                </a:ext>
              </a:extLst>
            </p:cNvPr>
            <p:cNvCxnSpPr>
              <a:cxnSpLocks/>
              <a:stCxn id="67" idx="3"/>
            </p:cNvCxnSpPr>
            <p:nvPr/>
          </p:nvCxnSpPr>
          <p:spPr bwMode="auto">
            <a:xfrm flipV="1">
              <a:off x="701465" y="3668937"/>
              <a:ext cx="572344"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7" name="文本框 66">
              <a:extLst>
                <a:ext uri="{FF2B5EF4-FFF2-40B4-BE49-F238E27FC236}">
                  <a16:creationId xmlns:a16="http://schemas.microsoft.com/office/drawing/2014/main" id="{EADB4C7C-13FB-4305-916A-B00AD9024720}"/>
                </a:ext>
              </a:extLst>
            </p:cNvPr>
            <p:cNvSpPr txBox="1"/>
            <p:nvPr/>
          </p:nvSpPr>
          <p:spPr>
            <a:xfrm>
              <a:off x="-257452" y="3788720"/>
              <a:ext cx="958917" cy="400109"/>
            </a:xfrm>
            <a:prstGeom prst="rect">
              <a:avLst/>
            </a:prstGeom>
            <a:noFill/>
          </p:spPr>
          <p:txBody>
            <a:bodyPr wrap="none" rtlCol="0">
              <a:spAutoFit/>
            </a:bodyPr>
            <a:lstStyle/>
            <a:p>
              <a:r>
                <a:rPr lang="zh-CN" altLang="en-US" sz="2000" b="1" dirty="0"/>
                <a:t>氧化层</a:t>
              </a:r>
            </a:p>
          </p:txBody>
        </p:sp>
        <p:sp>
          <p:nvSpPr>
            <p:cNvPr id="68" name="文本框 67">
              <a:extLst>
                <a:ext uri="{FF2B5EF4-FFF2-40B4-BE49-F238E27FC236}">
                  <a16:creationId xmlns:a16="http://schemas.microsoft.com/office/drawing/2014/main" id="{208648E3-DC23-4048-B095-698EB68C62D3}"/>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69" name="文本框 68">
              <a:extLst>
                <a:ext uri="{FF2B5EF4-FFF2-40B4-BE49-F238E27FC236}">
                  <a16:creationId xmlns:a16="http://schemas.microsoft.com/office/drawing/2014/main" id="{CCC25632-A09B-4CC3-842A-4EFEDCC88AEA}"/>
                </a:ext>
              </a:extLst>
            </p:cNvPr>
            <p:cNvSpPr txBox="1"/>
            <p:nvPr/>
          </p:nvSpPr>
          <p:spPr>
            <a:xfrm>
              <a:off x="103125" y="4609280"/>
              <a:ext cx="3158237" cy="400110"/>
            </a:xfrm>
            <a:prstGeom prst="rect">
              <a:avLst/>
            </a:prstGeom>
            <a:noFill/>
          </p:spPr>
          <p:txBody>
            <a:bodyPr wrap="none" rtlCol="0">
              <a:spAutoFit/>
            </a:bodyPr>
            <a:lstStyle/>
            <a:p>
              <a:r>
                <a:rPr lang="en-US" altLang="zh-CN" sz="2000" b="1" dirty="0"/>
                <a:t>(b) </a:t>
              </a:r>
              <a:r>
                <a:rPr lang="zh-CN" altLang="en-US" sz="2000" b="1" dirty="0"/>
                <a:t>前烘（</a:t>
              </a:r>
              <a:r>
                <a:rPr lang="en-US" altLang="zh-CN" sz="2000" b="1" dirty="0"/>
                <a:t>80</a:t>
              </a:r>
              <a:r>
                <a:rPr lang="zh-CN" altLang="en-US" sz="2000" b="1" dirty="0"/>
                <a:t>℃，</a:t>
              </a:r>
              <a:r>
                <a:rPr lang="en-US" altLang="zh-CN" sz="2000" b="1" dirty="0"/>
                <a:t>20</a:t>
              </a:r>
              <a:r>
                <a:rPr lang="zh-CN" altLang="en-US" sz="2000" b="1" dirty="0"/>
                <a:t>分钟）</a:t>
              </a:r>
            </a:p>
          </p:txBody>
        </p:sp>
      </p:grpSp>
      <p:grpSp>
        <p:nvGrpSpPr>
          <p:cNvPr id="21514" name="组合 21513">
            <a:extLst>
              <a:ext uri="{FF2B5EF4-FFF2-40B4-BE49-F238E27FC236}">
                <a16:creationId xmlns:a16="http://schemas.microsoft.com/office/drawing/2014/main" id="{1590D82E-1F16-45D2-A9E0-FCC99F5C42E2}"/>
              </a:ext>
            </a:extLst>
          </p:cNvPr>
          <p:cNvGrpSpPr/>
          <p:nvPr/>
        </p:nvGrpSpPr>
        <p:grpSpPr>
          <a:xfrm>
            <a:off x="6007016" y="1483940"/>
            <a:ext cx="2222298" cy="1908992"/>
            <a:chOff x="6207025" y="1026377"/>
            <a:chExt cx="3149465" cy="2705447"/>
          </a:xfrm>
        </p:grpSpPr>
        <p:grpSp>
          <p:nvGrpSpPr>
            <p:cNvPr id="99" name="组合 98">
              <a:extLst>
                <a:ext uri="{FF2B5EF4-FFF2-40B4-BE49-F238E27FC236}">
                  <a16:creationId xmlns:a16="http://schemas.microsoft.com/office/drawing/2014/main" id="{DF8569F7-AFFA-4B49-A0D5-6C987E1111C7}"/>
                </a:ext>
              </a:extLst>
            </p:cNvPr>
            <p:cNvGrpSpPr/>
            <p:nvPr/>
          </p:nvGrpSpPr>
          <p:grpSpPr>
            <a:xfrm>
              <a:off x="6207025" y="1026377"/>
              <a:ext cx="3149465" cy="2705447"/>
              <a:chOff x="-233649" y="2263609"/>
              <a:chExt cx="3149465" cy="2705447"/>
            </a:xfrm>
          </p:grpSpPr>
          <p:sp>
            <p:nvSpPr>
              <p:cNvPr id="100" name="矩形 99">
                <a:extLst>
                  <a:ext uri="{FF2B5EF4-FFF2-40B4-BE49-F238E27FC236}">
                    <a16:creationId xmlns:a16="http://schemas.microsoft.com/office/drawing/2014/main" id="{59977442-3358-4DB8-922B-46B09228477C}"/>
                  </a:ext>
                </a:extLst>
              </p:cNvPr>
              <p:cNvSpPr/>
              <p:nvPr/>
            </p:nvSpPr>
            <p:spPr bwMode="auto">
              <a:xfrm>
                <a:off x="971600" y="3425946"/>
                <a:ext cx="1944216" cy="11430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1" name="直接连接符 100">
                <a:extLst>
                  <a:ext uri="{FF2B5EF4-FFF2-40B4-BE49-F238E27FC236}">
                    <a16:creationId xmlns:a16="http://schemas.microsoft.com/office/drawing/2014/main" id="{AB952F15-4E84-405A-9C8F-6FB73F89E367}"/>
                  </a:ext>
                </a:extLst>
              </p:cNvPr>
              <p:cNvCxnSpPr/>
              <p:nvPr/>
            </p:nvCxnSpPr>
            <p:spPr bwMode="auto">
              <a:xfrm>
                <a:off x="971600" y="3740944"/>
                <a:ext cx="194421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319C6124-1B24-4520-9682-F58408D9918C}"/>
                  </a:ext>
                </a:extLst>
              </p:cNvPr>
              <p:cNvCxnSpPr/>
              <p:nvPr/>
            </p:nvCxnSpPr>
            <p:spPr bwMode="auto">
              <a:xfrm>
                <a:off x="971600" y="3573016"/>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直接连接符 102">
                <a:extLst>
                  <a:ext uri="{FF2B5EF4-FFF2-40B4-BE49-F238E27FC236}">
                    <a16:creationId xmlns:a16="http://schemas.microsoft.com/office/drawing/2014/main" id="{9C05559E-A5A6-425C-8287-3F2727099605}"/>
                  </a:ext>
                </a:extLst>
              </p:cNvPr>
              <p:cNvCxnSpPr>
                <a:cxnSpLocks/>
              </p:cNvCxnSpPr>
              <p:nvPr/>
            </p:nvCxnSpPr>
            <p:spPr bwMode="auto">
              <a:xfrm flipH="1">
                <a:off x="98993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直接连接符 103">
                <a:extLst>
                  <a:ext uri="{FF2B5EF4-FFF2-40B4-BE49-F238E27FC236}">
                    <a16:creationId xmlns:a16="http://schemas.microsoft.com/office/drawing/2014/main" id="{D8FACCA6-D323-47D1-9829-32088756B5A4}"/>
                  </a:ext>
                </a:extLst>
              </p:cNvPr>
              <p:cNvCxnSpPr>
                <a:cxnSpLocks/>
              </p:cNvCxnSpPr>
              <p:nvPr/>
            </p:nvCxnSpPr>
            <p:spPr bwMode="auto">
              <a:xfrm flipH="1">
                <a:off x="108878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直接连接符 104">
                <a:extLst>
                  <a:ext uri="{FF2B5EF4-FFF2-40B4-BE49-F238E27FC236}">
                    <a16:creationId xmlns:a16="http://schemas.microsoft.com/office/drawing/2014/main" id="{98812D8F-3913-4B3B-B315-14AE83779FEE}"/>
                  </a:ext>
                </a:extLst>
              </p:cNvPr>
              <p:cNvCxnSpPr>
                <a:cxnSpLocks/>
              </p:cNvCxnSpPr>
              <p:nvPr/>
            </p:nvCxnSpPr>
            <p:spPr bwMode="auto">
              <a:xfrm flipH="1">
                <a:off x="120596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直接连接符 105">
                <a:extLst>
                  <a:ext uri="{FF2B5EF4-FFF2-40B4-BE49-F238E27FC236}">
                    <a16:creationId xmlns:a16="http://schemas.microsoft.com/office/drawing/2014/main" id="{042AD33B-93C4-483A-90DF-D58E4F414CA8}"/>
                  </a:ext>
                </a:extLst>
              </p:cNvPr>
              <p:cNvCxnSpPr>
                <a:cxnSpLocks/>
              </p:cNvCxnSpPr>
              <p:nvPr/>
            </p:nvCxnSpPr>
            <p:spPr bwMode="auto">
              <a:xfrm flipH="1">
                <a:off x="130480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直接连接符 106">
                <a:extLst>
                  <a:ext uri="{FF2B5EF4-FFF2-40B4-BE49-F238E27FC236}">
                    <a16:creationId xmlns:a16="http://schemas.microsoft.com/office/drawing/2014/main" id="{F2901F28-CCFC-421F-845E-D5BB6957C7D7}"/>
                  </a:ext>
                </a:extLst>
              </p:cNvPr>
              <p:cNvCxnSpPr>
                <a:cxnSpLocks/>
              </p:cNvCxnSpPr>
              <p:nvPr/>
            </p:nvCxnSpPr>
            <p:spPr bwMode="auto">
              <a:xfrm flipH="1">
                <a:off x="141348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直接连接符 107">
                <a:extLst>
                  <a:ext uri="{FF2B5EF4-FFF2-40B4-BE49-F238E27FC236}">
                    <a16:creationId xmlns:a16="http://schemas.microsoft.com/office/drawing/2014/main" id="{90FE2324-7C68-4AA1-960E-C89BDA875CED}"/>
                  </a:ext>
                </a:extLst>
              </p:cNvPr>
              <p:cNvCxnSpPr>
                <a:cxnSpLocks/>
              </p:cNvCxnSpPr>
              <p:nvPr/>
            </p:nvCxnSpPr>
            <p:spPr bwMode="auto">
              <a:xfrm flipH="1">
                <a:off x="151232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直接连接符 108">
                <a:extLst>
                  <a:ext uri="{FF2B5EF4-FFF2-40B4-BE49-F238E27FC236}">
                    <a16:creationId xmlns:a16="http://schemas.microsoft.com/office/drawing/2014/main" id="{1DFA47F9-073C-4CCD-9792-F5B18D70D4C6}"/>
                  </a:ext>
                </a:extLst>
              </p:cNvPr>
              <p:cNvCxnSpPr>
                <a:cxnSpLocks/>
              </p:cNvCxnSpPr>
              <p:nvPr/>
            </p:nvCxnSpPr>
            <p:spPr bwMode="auto">
              <a:xfrm flipH="1">
                <a:off x="162950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直接连接符 109">
                <a:extLst>
                  <a:ext uri="{FF2B5EF4-FFF2-40B4-BE49-F238E27FC236}">
                    <a16:creationId xmlns:a16="http://schemas.microsoft.com/office/drawing/2014/main" id="{1B33B5C0-D448-4DDE-BD40-E3EEC5C38566}"/>
                  </a:ext>
                </a:extLst>
              </p:cNvPr>
              <p:cNvCxnSpPr>
                <a:cxnSpLocks/>
              </p:cNvCxnSpPr>
              <p:nvPr/>
            </p:nvCxnSpPr>
            <p:spPr bwMode="auto">
              <a:xfrm flipH="1">
                <a:off x="172835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直接连接符 110">
                <a:extLst>
                  <a:ext uri="{FF2B5EF4-FFF2-40B4-BE49-F238E27FC236}">
                    <a16:creationId xmlns:a16="http://schemas.microsoft.com/office/drawing/2014/main" id="{FFEE001F-D30E-48C8-B2C5-31B60BA9D7A5}"/>
                  </a:ext>
                </a:extLst>
              </p:cNvPr>
              <p:cNvCxnSpPr>
                <a:cxnSpLocks/>
              </p:cNvCxnSpPr>
              <p:nvPr/>
            </p:nvCxnSpPr>
            <p:spPr bwMode="auto">
              <a:xfrm flipH="1">
                <a:off x="183144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直接连接符 111">
                <a:extLst>
                  <a:ext uri="{FF2B5EF4-FFF2-40B4-BE49-F238E27FC236}">
                    <a16:creationId xmlns:a16="http://schemas.microsoft.com/office/drawing/2014/main" id="{ACE5EEE3-6070-4C13-A7C0-745A7C900716}"/>
                  </a:ext>
                </a:extLst>
              </p:cNvPr>
              <p:cNvCxnSpPr>
                <a:cxnSpLocks/>
              </p:cNvCxnSpPr>
              <p:nvPr/>
            </p:nvCxnSpPr>
            <p:spPr bwMode="auto">
              <a:xfrm flipH="1">
                <a:off x="193029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直接连接符 112">
                <a:extLst>
                  <a:ext uri="{FF2B5EF4-FFF2-40B4-BE49-F238E27FC236}">
                    <a16:creationId xmlns:a16="http://schemas.microsoft.com/office/drawing/2014/main" id="{32D8DC1D-3EF5-430F-80AA-A376C7E7BAE1}"/>
                  </a:ext>
                </a:extLst>
              </p:cNvPr>
              <p:cNvCxnSpPr>
                <a:cxnSpLocks/>
              </p:cNvCxnSpPr>
              <p:nvPr/>
            </p:nvCxnSpPr>
            <p:spPr bwMode="auto">
              <a:xfrm flipH="1">
                <a:off x="204747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直接连接符 113">
                <a:extLst>
                  <a:ext uri="{FF2B5EF4-FFF2-40B4-BE49-F238E27FC236}">
                    <a16:creationId xmlns:a16="http://schemas.microsoft.com/office/drawing/2014/main" id="{4BF9B1E2-8500-4213-A0AB-D218F3BAADCF}"/>
                  </a:ext>
                </a:extLst>
              </p:cNvPr>
              <p:cNvCxnSpPr>
                <a:cxnSpLocks/>
              </p:cNvCxnSpPr>
              <p:nvPr/>
            </p:nvCxnSpPr>
            <p:spPr bwMode="auto">
              <a:xfrm flipH="1">
                <a:off x="214631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直接连接符 114">
                <a:extLst>
                  <a:ext uri="{FF2B5EF4-FFF2-40B4-BE49-F238E27FC236}">
                    <a16:creationId xmlns:a16="http://schemas.microsoft.com/office/drawing/2014/main" id="{0B744367-9121-408A-9E36-9B97B95DC9A6}"/>
                  </a:ext>
                </a:extLst>
              </p:cNvPr>
              <p:cNvCxnSpPr>
                <a:cxnSpLocks/>
              </p:cNvCxnSpPr>
              <p:nvPr/>
            </p:nvCxnSpPr>
            <p:spPr bwMode="auto">
              <a:xfrm flipH="1">
                <a:off x="225499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直接连接符 115">
                <a:extLst>
                  <a:ext uri="{FF2B5EF4-FFF2-40B4-BE49-F238E27FC236}">
                    <a16:creationId xmlns:a16="http://schemas.microsoft.com/office/drawing/2014/main" id="{220AC0B6-82D5-4233-8758-85917F77006D}"/>
                  </a:ext>
                </a:extLst>
              </p:cNvPr>
              <p:cNvCxnSpPr>
                <a:cxnSpLocks/>
              </p:cNvCxnSpPr>
              <p:nvPr/>
            </p:nvCxnSpPr>
            <p:spPr bwMode="auto">
              <a:xfrm flipH="1">
                <a:off x="235383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直接连接符 116">
                <a:extLst>
                  <a:ext uri="{FF2B5EF4-FFF2-40B4-BE49-F238E27FC236}">
                    <a16:creationId xmlns:a16="http://schemas.microsoft.com/office/drawing/2014/main" id="{7F12FB44-5186-48FC-9A3F-560D0D9438EE}"/>
                  </a:ext>
                </a:extLst>
              </p:cNvPr>
              <p:cNvCxnSpPr>
                <a:cxnSpLocks/>
              </p:cNvCxnSpPr>
              <p:nvPr/>
            </p:nvCxnSpPr>
            <p:spPr bwMode="auto">
              <a:xfrm flipH="1">
                <a:off x="247101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直接连接符 117">
                <a:extLst>
                  <a:ext uri="{FF2B5EF4-FFF2-40B4-BE49-F238E27FC236}">
                    <a16:creationId xmlns:a16="http://schemas.microsoft.com/office/drawing/2014/main" id="{55E875A3-CD42-436A-BAC4-9F954CA7BBDE}"/>
                  </a:ext>
                </a:extLst>
              </p:cNvPr>
              <p:cNvCxnSpPr>
                <a:cxnSpLocks/>
              </p:cNvCxnSpPr>
              <p:nvPr/>
            </p:nvCxnSpPr>
            <p:spPr bwMode="auto">
              <a:xfrm flipH="1">
                <a:off x="256986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9" name="直接连接符 118">
                <a:extLst>
                  <a:ext uri="{FF2B5EF4-FFF2-40B4-BE49-F238E27FC236}">
                    <a16:creationId xmlns:a16="http://schemas.microsoft.com/office/drawing/2014/main" id="{630F13FA-3FB6-47A8-A3E2-6A1A7419FF3C}"/>
                  </a:ext>
                </a:extLst>
              </p:cNvPr>
              <p:cNvCxnSpPr>
                <a:cxnSpLocks/>
              </p:cNvCxnSpPr>
              <p:nvPr/>
            </p:nvCxnSpPr>
            <p:spPr bwMode="auto">
              <a:xfrm flipH="1">
                <a:off x="2693417"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0" name="矩形 119">
                <a:extLst>
                  <a:ext uri="{FF2B5EF4-FFF2-40B4-BE49-F238E27FC236}">
                    <a16:creationId xmlns:a16="http://schemas.microsoft.com/office/drawing/2014/main" id="{75D4AB21-BD38-47B2-8162-3292BE098B49}"/>
                  </a:ext>
                </a:extLst>
              </p:cNvPr>
              <p:cNvSpPr/>
              <p:nvPr/>
            </p:nvSpPr>
            <p:spPr bwMode="auto">
              <a:xfrm>
                <a:off x="971600" y="3425946"/>
                <a:ext cx="1944216" cy="144066"/>
              </a:xfrm>
              <a:prstGeom prst="rect">
                <a:avLst/>
              </a:prstGeom>
              <a:blipFill>
                <a:blip r:embed="rId2"/>
                <a:tile tx="0" ty="0" sx="100000" sy="100000" flip="none" algn="tl"/>
              </a:blipFill>
              <a:ln>
                <a:solidFill>
                  <a:schemeClr val="accent6">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121" name="直接连接符 120">
                <a:extLst>
                  <a:ext uri="{FF2B5EF4-FFF2-40B4-BE49-F238E27FC236}">
                    <a16:creationId xmlns:a16="http://schemas.microsoft.com/office/drawing/2014/main" id="{1F6581B1-13E5-4971-8FE5-B5D66AE0A2E8}"/>
                  </a:ext>
                </a:extLst>
              </p:cNvPr>
              <p:cNvCxnSpPr>
                <a:cxnSpLocks/>
              </p:cNvCxnSpPr>
              <p:nvPr/>
            </p:nvCxnSpPr>
            <p:spPr bwMode="auto">
              <a:xfrm>
                <a:off x="910709" y="3467078"/>
                <a:ext cx="447969" cy="4484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2" name="文本框 121">
                <a:extLst>
                  <a:ext uri="{FF2B5EF4-FFF2-40B4-BE49-F238E27FC236}">
                    <a16:creationId xmlns:a16="http://schemas.microsoft.com/office/drawing/2014/main" id="{D9A72A39-67F0-410E-9B27-4B2B88276D58}"/>
                  </a:ext>
                </a:extLst>
              </p:cNvPr>
              <p:cNvSpPr txBox="1"/>
              <p:nvPr/>
            </p:nvSpPr>
            <p:spPr>
              <a:xfrm>
                <a:off x="-205723" y="3257458"/>
                <a:ext cx="954107" cy="400110"/>
              </a:xfrm>
              <a:prstGeom prst="rect">
                <a:avLst/>
              </a:prstGeom>
              <a:noFill/>
            </p:spPr>
            <p:txBody>
              <a:bodyPr wrap="none" rtlCol="0">
                <a:spAutoFit/>
              </a:bodyPr>
              <a:lstStyle/>
              <a:p>
                <a:r>
                  <a:rPr lang="zh-CN" altLang="en-US" sz="2000" b="1" dirty="0"/>
                  <a:t>感光胶</a:t>
                </a:r>
              </a:p>
            </p:txBody>
          </p:sp>
          <p:cxnSp>
            <p:nvCxnSpPr>
              <p:cNvPr id="123" name="直接连接符 122">
                <a:extLst>
                  <a:ext uri="{FF2B5EF4-FFF2-40B4-BE49-F238E27FC236}">
                    <a16:creationId xmlns:a16="http://schemas.microsoft.com/office/drawing/2014/main" id="{C29B5568-36A4-4214-B516-EC55F6A0D7D0}"/>
                  </a:ext>
                </a:extLst>
              </p:cNvPr>
              <p:cNvCxnSpPr>
                <a:cxnSpLocks/>
                <a:stCxn id="124" idx="3"/>
              </p:cNvCxnSpPr>
              <p:nvPr/>
            </p:nvCxnSpPr>
            <p:spPr bwMode="auto">
              <a:xfrm flipV="1">
                <a:off x="725267" y="3668937"/>
                <a:ext cx="572343"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4" name="文本框 123">
                <a:extLst>
                  <a:ext uri="{FF2B5EF4-FFF2-40B4-BE49-F238E27FC236}">
                    <a16:creationId xmlns:a16="http://schemas.microsoft.com/office/drawing/2014/main" id="{03EDA2FE-C963-4B10-99DA-A30562007D1F}"/>
                  </a:ext>
                </a:extLst>
              </p:cNvPr>
              <p:cNvSpPr txBox="1"/>
              <p:nvPr/>
            </p:nvSpPr>
            <p:spPr>
              <a:xfrm>
                <a:off x="-233649" y="3788720"/>
                <a:ext cx="958917" cy="400110"/>
              </a:xfrm>
              <a:prstGeom prst="rect">
                <a:avLst/>
              </a:prstGeom>
              <a:noFill/>
            </p:spPr>
            <p:txBody>
              <a:bodyPr wrap="none" rtlCol="0">
                <a:spAutoFit/>
              </a:bodyPr>
              <a:lstStyle/>
              <a:p>
                <a:r>
                  <a:rPr lang="zh-CN" altLang="en-US" sz="2000" b="1" dirty="0"/>
                  <a:t>氧化层</a:t>
                </a:r>
              </a:p>
            </p:txBody>
          </p:sp>
          <p:sp>
            <p:nvSpPr>
              <p:cNvPr id="125" name="文本框 124">
                <a:extLst>
                  <a:ext uri="{FF2B5EF4-FFF2-40B4-BE49-F238E27FC236}">
                    <a16:creationId xmlns:a16="http://schemas.microsoft.com/office/drawing/2014/main" id="{BE9A0358-EEEF-403A-AE0A-CD88E2E53770}"/>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126" name="文本框 125">
                <a:extLst>
                  <a:ext uri="{FF2B5EF4-FFF2-40B4-BE49-F238E27FC236}">
                    <a16:creationId xmlns:a16="http://schemas.microsoft.com/office/drawing/2014/main" id="{EAB65C0E-5C4F-4498-8347-E684D41DF058}"/>
                  </a:ext>
                </a:extLst>
              </p:cNvPr>
              <p:cNvSpPr txBox="1"/>
              <p:nvPr/>
            </p:nvSpPr>
            <p:spPr>
              <a:xfrm>
                <a:off x="1413484" y="4568946"/>
                <a:ext cx="1048685" cy="400110"/>
              </a:xfrm>
              <a:prstGeom prst="rect">
                <a:avLst/>
              </a:prstGeom>
              <a:noFill/>
            </p:spPr>
            <p:txBody>
              <a:bodyPr wrap="none" rtlCol="0">
                <a:spAutoFit/>
              </a:bodyPr>
              <a:lstStyle/>
              <a:p>
                <a:r>
                  <a:rPr lang="en-US" altLang="zh-CN" sz="2000" b="1" dirty="0"/>
                  <a:t>(c) </a:t>
                </a:r>
                <a:r>
                  <a:rPr lang="zh-CN" altLang="en-US" sz="2000" b="1" dirty="0"/>
                  <a:t>曝光</a:t>
                </a:r>
              </a:p>
            </p:txBody>
          </p:sp>
          <p:sp>
            <p:nvSpPr>
              <p:cNvPr id="149" name="矩形 148">
                <a:extLst>
                  <a:ext uri="{FF2B5EF4-FFF2-40B4-BE49-F238E27FC236}">
                    <a16:creationId xmlns:a16="http://schemas.microsoft.com/office/drawing/2014/main" id="{9F5E3807-1A28-483F-B0E1-4649E3FED2B4}"/>
                  </a:ext>
                </a:extLst>
              </p:cNvPr>
              <p:cNvSpPr/>
              <p:nvPr/>
            </p:nvSpPr>
            <p:spPr bwMode="auto">
              <a:xfrm>
                <a:off x="971600" y="3279194"/>
                <a:ext cx="1944216" cy="144066"/>
              </a:xfrm>
              <a:prstGeom prst="rect">
                <a:avLst/>
              </a:prstGeom>
              <a:blipFill>
                <a:blip r:embed="rId2"/>
                <a:tile tx="0" ty="0" sx="100000" sy="100000" flip="none" algn="tl"/>
              </a:blipFill>
              <a:ln>
                <a:solidFill>
                  <a:schemeClr val="bg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50" name="矩形 149">
                <a:extLst>
                  <a:ext uri="{FF2B5EF4-FFF2-40B4-BE49-F238E27FC236}">
                    <a16:creationId xmlns:a16="http://schemas.microsoft.com/office/drawing/2014/main" id="{84AAF735-C86A-4A0A-99A8-FFD9758FDD14}"/>
                  </a:ext>
                </a:extLst>
              </p:cNvPr>
              <p:cNvSpPr/>
              <p:nvPr/>
            </p:nvSpPr>
            <p:spPr bwMode="auto">
              <a:xfrm>
                <a:off x="1358679" y="3279194"/>
                <a:ext cx="468517" cy="143748"/>
              </a:xfrm>
              <a:prstGeom prst="rect">
                <a:avLst/>
              </a:prstGeom>
              <a:solidFill>
                <a:schemeClr val="tx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51" name="矩形 150">
                <a:extLst>
                  <a:ext uri="{FF2B5EF4-FFF2-40B4-BE49-F238E27FC236}">
                    <a16:creationId xmlns:a16="http://schemas.microsoft.com/office/drawing/2014/main" id="{DAEE4D70-8359-43E9-ABB1-5D1C5E5A19D9}"/>
                  </a:ext>
                </a:extLst>
              </p:cNvPr>
              <p:cNvSpPr/>
              <p:nvPr/>
            </p:nvSpPr>
            <p:spPr bwMode="auto">
              <a:xfrm>
                <a:off x="2101809" y="3279193"/>
                <a:ext cx="449717" cy="149151"/>
              </a:xfrm>
              <a:prstGeom prst="rect">
                <a:avLst/>
              </a:prstGeom>
              <a:solidFill>
                <a:schemeClr val="tx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54" name="文本框 153">
                <a:extLst>
                  <a:ext uri="{FF2B5EF4-FFF2-40B4-BE49-F238E27FC236}">
                    <a16:creationId xmlns:a16="http://schemas.microsoft.com/office/drawing/2014/main" id="{316F1CE8-6A2D-4574-A454-F05B12F47969}"/>
                  </a:ext>
                </a:extLst>
              </p:cNvPr>
              <p:cNvSpPr txBox="1"/>
              <p:nvPr/>
            </p:nvSpPr>
            <p:spPr>
              <a:xfrm>
                <a:off x="-205723" y="2709441"/>
                <a:ext cx="958917" cy="400110"/>
              </a:xfrm>
              <a:prstGeom prst="rect">
                <a:avLst/>
              </a:prstGeom>
              <a:noFill/>
            </p:spPr>
            <p:txBody>
              <a:bodyPr wrap="none" rtlCol="0">
                <a:spAutoFit/>
              </a:bodyPr>
              <a:lstStyle/>
              <a:p>
                <a:r>
                  <a:rPr lang="zh-CN" altLang="en-US" sz="2000" b="1" dirty="0"/>
                  <a:t>掩模版</a:t>
                </a:r>
              </a:p>
            </p:txBody>
          </p:sp>
          <p:sp>
            <p:nvSpPr>
              <p:cNvPr id="174" name="文本框 173">
                <a:extLst>
                  <a:ext uri="{FF2B5EF4-FFF2-40B4-BE49-F238E27FC236}">
                    <a16:creationId xmlns:a16="http://schemas.microsoft.com/office/drawing/2014/main" id="{9D5C1DC9-A014-46B5-8AF7-4AA70CC72734}"/>
                  </a:ext>
                </a:extLst>
              </p:cNvPr>
              <p:cNvSpPr txBox="1"/>
              <p:nvPr/>
            </p:nvSpPr>
            <p:spPr>
              <a:xfrm>
                <a:off x="1413483" y="2263609"/>
                <a:ext cx="958917" cy="400110"/>
              </a:xfrm>
              <a:prstGeom prst="rect">
                <a:avLst/>
              </a:prstGeom>
              <a:noFill/>
            </p:spPr>
            <p:txBody>
              <a:bodyPr wrap="none" rtlCol="0">
                <a:spAutoFit/>
              </a:bodyPr>
              <a:lstStyle/>
              <a:p>
                <a:r>
                  <a:rPr lang="zh-CN" altLang="en-US" sz="2000" b="1" dirty="0"/>
                  <a:t>紫外光</a:t>
                </a:r>
              </a:p>
            </p:txBody>
          </p:sp>
        </p:grpSp>
        <p:cxnSp>
          <p:nvCxnSpPr>
            <p:cNvPr id="156" name="直接连接符 155">
              <a:extLst>
                <a:ext uri="{FF2B5EF4-FFF2-40B4-BE49-F238E27FC236}">
                  <a16:creationId xmlns:a16="http://schemas.microsoft.com/office/drawing/2014/main" id="{31C141E0-8CD7-4218-9572-765CF90E7A11}"/>
                </a:ext>
              </a:extLst>
            </p:cNvPr>
            <p:cNvCxnSpPr>
              <a:cxnSpLocks/>
              <a:endCxn id="150" idx="1"/>
            </p:cNvCxnSpPr>
            <p:nvPr/>
          </p:nvCxnSpPr>
          <p:spPr bwMode="auto">
            <a:xfrm>
              <a:off x="7281341" y="1724188"/>
              <a:ext cx="518012" cy="38964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507" name="直接箭头连接符 21506">
              <a:extLst>
                <a:ext uri="{FF2B5EF4-FFF2-40B4-BE49-F238E27FC236}">
                  <a16:creationId xmlns:a16="http://schemas.microsoft.com/office/drawing/2014/main" id="{1DEA1C81-78DF-4E72-8AB0-EAA0F7DD8065}"/>
                </a:ext>
              </a:extLst>
            </p:cNvPr>
            <p:cNvCxnSpPr>
              <a:cxnSpLocks/>
            </p:cNvCxnSpPr>
            <p:nvPr/>
          </p:nvCxnSpPr>
          <p:spPr bwMode="auto">
            <a:xfrm>
              <a:off x="7745478"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2" name="直接箭头连接符 161">
              <a:extLst>
                <a:ext uri="{FF2B5EF4-FFF2-40B4-BE49-F238E27FC236}">
                  <a16:creationId xmlns:a16="http://schemas.microsoft.com/office/drawing/2014/main" id="{8283BC02-08A7-4E24-837A-F37D2BBDECAD}"/>
                </a:ext>
              </a:extLst>
            </p:cNvPr>
            <p:cNvCxnSpPr>
              <a:cxnSpLocks/>
            </p:cNvCxnSpPr>
            <p:nvPr/>
          </p:nvCxnSpPr>
          <p:spPr bwMode="auto">
            <a:xfrm>
              <a:off x="7898661"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5" name="直接箭头连接符 164">
              <a:extLst>
                <a:ext uri="{FF2B5EF4-FFF2-40B4-BE49-F238E27FC236}">
                  <a16:creationId xmlns:a16="http://schemas.microsoft.com/office/drawing/2014/main" id="{55961A55-E43E-474A-967A-67C2130A2B05}"/>
                </a:ext>
              </a:extLst>
            </p:cNvPr>
            <p:cNvCxnSpPr>
              <a:cxnSpLocks/>
            </p:cNvCxnSpPr>
            <p:nvPr/>
          </p:nvCxnSpPr>
          <p:spPr bwMode="auto">
            <a:xfrm>
              <a:off x="8114687"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6" name="直接箭头连接符 165">
              <a:extLst>
                <a:ext uri="{FF2B5EF4-FFF2-40B4-BE49-F238E27FC236}">
                  <a16:creationId xmlns:a16="http://schemas.microsoft.com/office/drawing/2014/main" id="{B484EC51-9B0B-4BA1-AE7E-088A0C7A6EB0}"/>
                </a:ext>
              </a:extLst>
            </p:cNvPr>
            <p:cNvCxnSpPr>
              <a:cxnSpLocks/>
            </p:cNvCxnSpPr>
            <p:nvPr/>
          </p:nvCxnSpPr>
          <p:spPr bwMode="auto">
            <a:xfrm>
              <a:off x="8267870"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7" name="直接箭头连接符 166">
              <a:extLst>
                <a:ext uri="{FF2B5EF4-FFF2-40B4-BE49-F238E27FC236}">
                  <a16:creationId xmlns:a16="http://schemas.microsoft.com/office/drawing/2014/main" id="{292D7CA3-E1FC-414A-8FC6-568456462DBC}"/>
                </a:ext>
              </a:extLst>
            </p:cNvPr>
            <p:cNvCxnSpPr>
              <a:cxnSpLocks/>
            </p:cNvCxnSpPr>
            <p:nvPr/>
          </p:nvCxnSpPr>
          <p:spPr bwMode="auto">
            <a:xfrm>
              <a:off x="8433805"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8" name="直接箭头连接符 167">
              <a:extLst>
                <a:ext uri="{FF2B5EF4-FFF2-40B4-BE49-F238E27FC236}">
                  <a16:creationId xmlns:a16="http://schemas.microsoft.com/office/drawing/2014/main" id="{5BDADC2C-6C41-4844-906A-2502FE2EC6F2}"/>
                </a:ext>
              </a:extLst>
            </p:cNvPr>
            <p:cNvCxnSpPr>
              <a:cxnSpLocks/>
            </p:cNvCxnSpPr>
            <p:nvPr/>
          </p:nvCxnSpPr>
          <p:spPr bwMode="auto">
            <a:xfrm>
              <a:off x="8586988"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F22A3D14-66FF-492A-A880-A27A749461F4}"/>
                </a:ext>
              </a:extLst>
            </p:cNvPr>
            <p:cNvCxnSpPr>
              <a:cxnSpLocks/>
            </p:cNvCxnSpPr>
            <p:nvPr/>
          </p:nvCxnSpPr>
          <p:spPr bwMode="auto">
            <a:xfrm>
              <a:off x="8740173"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0" name="直接箭头连接符 169">
              <a:extLst>
                <a:ext uri="{FF2B5EF4-FFF2-40B4-BE49-F238E27FC236}">
                  <a16:creationId xmlns:a16="http://schemas.microsoft.com/office/drawing/2014/main" id="{0C116FE2-3B93-42AD-8C79-CD297CA47E77}"/>
                </a:ext>
              </a:extLst>
            </p:cNvPr>
            <p:cNvCxnSpPr>
              <a:cxnSpLocks/>
            </p:cNvCxnSpPr>
            <p:nvPr/>
          </p:nvCxnSpPr>
          <p:spPr bwMode="auto">
            <a:xfrm>
              <a:off x="8893356"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1" name="直接箭头连接符 170">
              <a:extLst>
                <a:ext uri="{FF2B5EF4-FFF2-40B4-BE49-F238E27FC236}">
                  <a16:creationId xmlns:a16="http://schemas.microsoft.com/office/drawing/2014/main" id="{F638F64D-AAAC-4164-9DC9-652F20A79298}"/>
                </a:ext>
              </a:extLst>
            </p:cNvPr>
            <p:cNvCxnSpPr>
              <a:cxnSpLocks/>
            </p:cNvCxnSpPr>
            <p:nvPr/>
          </p:nvCxnSpPr>
          <p:spPr bwMode="auto">
            <a:xfrm>
              <a:off x="9052875" y="1556792"/>
              <a:ext cx="0" cy="338850"/>
            </a:xfrm>
            <a:prstGeom prst="straightConnector1">
              <a:avLst/>
            </a:prstGeom>
            <a:ln w="19050">
              <a:solidFill>
                <a:srgbClr val="7030A0"/>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grpSp>
        <p:nvGrpSpPr>
          <p:cNvPr id="177" name="组合 176">
            <a:extLst>
              <a:ext uri="{FF2B5EF4-FFF2-40B4-BE49-F238E27FC236}">
                <a16:creationId xmlns:a16="http://schemas.microsoft.com/office/drawing/2014/main" id="{76892EE4-758A-4D86-A390-0A1FD3DF6429}"/>
              </a:ext>
            </a:extLst>
          </p:cNvPr>
          <p:cNvGrpSpPr/>
          <p:nvPr/>
        </p:nvGrpSpPr>
        <p:grpSpPr>
          <a:xfrm>
            <a:off x="81070" y="4005064"/>
            <a:ext cx="2222298" cy="1450223"/>
            <a:chOff x="-233649" y="2990263"/>
            <a:chExt cx="3149465" cy="2055274"/>
          </a:xfrm>
        </p:grpSpPr>
        <p:sp>
          <p:nvSpPr>
            <p:cNvPr id="188" name="矩形 187">
              <a:extLst>
                <a:ext uri="{FF2B5EF4-FFF2-40B4-BE49-F238E27FC236}">
                  <a16:creationId xmlns:a16="http://schemas.microsoft.com/office/drawing/2014/main" id="{1C549C28-5403-4AC9-A8BB-6DAA89B0704D}"/>
                </a:ext>
              </a:extLst>
            </p:cNvPr>
            <p:cNvSpPr/>
            <p:nvPr/>
          </p:nvSpPr>
          <p:spPr bwMode="auto">
            <a:xfrm>
              <a:off x="971600" y="3573015"/>
              <a:ext cx="1944216" cy="99593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89" name="直接连接符 188">
              <a:extLst>
                <a:ext uri="{FF2B5EF4-FFF2-40B4-BE49-F238E27FC236}">
                  <a16:creationId xmlns:a16="http://schemas.microsoft.com/office/drawing/2014/main" id="{C54814D5-CFCE-4A89-851A-D7B049FC21A4}"/>
                </a:ext>
              </a:extLst>
            </p:cNvPr>
            <p:cNvCxnSpPr/>
            <p:nvPr/>
          </p:nvCxnSpPr>
          <p:spPr bwMode="auto">
            <a:xfrm>
              <a:off x="971600" y="3740944"/>
              <a:ext cx="194421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2D6061B-8B32-4505-9B07-5BE393CC8BEC}"/>
                </a:ext>
              </a:extLst>
            </p:cNvPr>
            <p:cNvCxnSpPr/>
            <p:nvPr/>
          </p:nvCxnSpPr>
          <p:spPr bwMode="auto">
            <a:xfrm>
              <a:off x="971600" y="3573016"/>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1" name="直接连接符 190">
              <a:extLst>
                <a:ext uri="{FF2B5EF4-FFF2-40B4-BE49-F238E27FC236}">
                  <a16:creationId xmlns:a16="http://schemas.microsoft.com/office/drawing/2014/main" id="{7FE3FF06-17BF-4580-A1CF-1D31BC43E1C2}"/>
                </a:ext>
              </a:extLst>
            </p:cNvPr>
            <p:cNvCxnSpPr>
              <a:cxnSpLocks/>
            </p:cNvCxnSpPr>
            <p:nvPr/>
          </p:nvCxnSpPr>
          <p:spPr bwMode="auto">
            <a:xfrm flipH="1">
              <a:off x="98993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2" name="直接连接符 191">
              <a:extLst>
                <a:ext uri="{FF2B5EF4-FFF2-40B4-BE49-F238E27FC236}">
                  <a16:creationId xmlns:a16="http://schemas.microsoft.com/office/drawing/2014/main" id="{56F80424-072B-4D76-BA4F-0D892DD4B28B}"/>
                </a:ext>
              </a:extLst>
            </p:cNvPr>
            <p:cNvCxnSpPr>
              <a:cxnSpLocks/>
            </p:cNvCxnSpPr>
            <p:nvPr/>
          </p:nvCxnSpPr>
          <p:spPr bwMode="auto">
            <a:xfrm flipH="1">
              <a:off x="108878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3" name="直接连接符 192">
              <a:extLst>
                <a:ext uri="{FF2B5EF4-FFF2-40B4-BE49-F238E27FC236}">
                  <a16:creationId xmlns:a16="http://schemas.microsoft.com/office/drawing/2014/main" id="{508C152B-B4A6-426F-8A18-5EA573061B89}"/>
                </a:ext>
              </a:extLst>
            </p:cNvPr>
            <p:cNvCxnSpPr>
              <a:cxnSpLocks/>
            </p:cNvCxnSpPr>
            <p:nvPr/>
          </p:nvCxnSpPr>
          <p:spPr bwMode="auto">
            <a:xfrm flipH="1">
              <a:off x="120596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4" name="直接连接符 193">
              <a:extLst>
                <a:ext uri="{FF2B5EF4-FFF2-40B4-BE49-F238E27FC236}">
                  <a16:creationId xmlns:a16="http://schemas.microsoft.com/office/drawing/2014/main" id="{C85D06FD-9636-49DD-B2FD-B9987A98BEC3}"/>
                </a:ext>
              </a:extLst>
            </p:cNvPr>
            <p:cNvCxnSpPr>
              <a:cxnSpLocks/>
            </p:cNvCxnSpPr>
            <p:nvPr/>
          </p:nvCxnSpPr>
          <p:spPr bwMode="auto">
            <a:xfrm flipH="1">
              <a:off x="130480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5" name="直接连接符 194">
              <a:extLst>
                <a:ext uri="{FF2B5EF4-FFF2-40B4-BE49-F238E27FC236}">
                  <a16:creationId xmlns:a16="http://schemas.microsoft.com/office/drawing/2014/main" id="{3AAA0811-B5CA-47EF-BBA4-087D91D3A635}"/>
                </a:ext>
              </a:extLst>
            </p:cNvPr>
            <p:cNvCxnSpPr>
              <a:cxnSpLocks/>
            </p:cNvCxnSpPr>
            <p:nvPr/>
          </p:nvCxnSpPr>
          <p:spPr bwMode="auto">
            <a:xfrm flipH="1">
              <a:off x="141348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直接连接符 195">
              <a:extLst>
                <a:ext uri="{FF2B5EF4-FFF2-40B4-BE49-F238E27FC236}">
                  <a16:creationId xmlns:a16="http://schemas.microsoft.com/office/drawing/2014/main" id="{ED81162A-C232-4661-A710-BE5C4B071E19}"/>
                </a:ext>
              </a:extLst>
            </p:cNvPr>
            <p:cNvCxnSpPr>
              <a:cxnSpLocks/>
            </p:cNvCxnSpPr>
            <p:nvPr/>
          </p:nvCxnSpPr>
          <p:spPr bwMode="auto">
            <a:xfrm flipH="1">
              <a:off x="151232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7" name="直接连接符 196">
              <a:extLst>
                <a:ext uri="{FF2B5EF4-FFF2-40B4-BE49-F238E27FC236}">
                  <a16:creationId xmlns:a16="http://schemas.microsoft.com/office/drawing/2014/main" id="{67CB4CE9-BB61-4E89-B34D-F6B8A2733452}"/>
                </a:ext>
              </a:extLst>
            </p:cNvPr>
            <p:cNvCxnSpPr>
              <a:cxnSpLocks/>
            </p:cNvCxnSpPr>
            <p:nvPr/>
          </p:nvCxnSpPr>
          <p:spPr bwMode="auto">
            <a:xfrm flipH="1">
              <a:off x="162950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8" name="直接连接符 197">
              <a:extLst>
                <a:ext uri="{FF2B5EF4-FFF2-40B4-BE49-F238E27FC236}">
                  <a16:creationId xmlns:a16="http://schemas.microsoft.com/office/drawing/2014/main" id="{4DE9B483-8116-4E02-B04A-09899DFD667C}"/>
                </a:ext>
              </a:extLst>
            </p:cNvPr>
            <p:cNvCxnSpPr>
              <a:cxnSpLocks/>
            </p:cNvCxnSpPr>
            <p:nvPr/>
          </p:nvCxnSpPr>
          <p:spPr bwMode="auto">
            <a:xfrm flipH="1">
              <a:off x="172835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9" name="直接连接符 198">
              <a:extLst>
                <a:ext uri="{FF2B5EF4-FFF2-40B4-BE49-F238E27FC236}">
                  <a16:creationId xmlns:a16="http://schemas.microsoft.com/office/drawing/2014/main" id="{5BC9DB92-40F3-4671-903F-BF7ABB5093D4}"/>
                </a:ext>
              </a:extLst>
            </p:cNvPr>
            <p:cNvCxnSpPr>
              <a:cxnSpLocks/>
            </p:cNvCxnSpPr>
            <p:nvPr/>
          </p:nvCxnSpPr>
          <p:spPr bwMode="auto">
            <a:xfrm flipH="1">
              <a:off x="183144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0" name="直接连接符 199">
              <a:extLst>
                <a:ext uri="{FF2B5EF4-FFF2-40B4-BE49-F238E27FC236}">
                  <a16:creationId xmlns:a16="http://schemas.microsoft.com/office/drawing/2014/main" id="{1089ACA7-7F36-4894-8294-F73CEAC82236}"/>
                </a:ext>
              </a:extLst>
            </p:cNvPr>
            <p:cNvCxnSpPr>
              <a:cxnSpLocks/>
            </p:cNvCxnSpPr>
            <p:nvPr/>
          </p:nvCxnSpPr>
          <p:spPr bwMode="auto">
            <a:xfrm flipH="1">
              <a:off x="193029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1" name="直接连接符 200">
              <a:extLst>
                <a:ext uri="{FF2B5EF4-FFF2-40B4-BE49-F238E27FC236}">
                  <a16:creationId xmlns:a16="http://schemas.microsoft.com/office/drawing/2014/main" id="{4F776B77-9E47-465C-9073-8FCEE3A44EE0}"/>
                </a:ext>
              </a:extLst>
            </p:cNvPr>
            <p:cNvCxnSpPr>
              <a:cxnSpLocks/>
            </p:cNvCxnSpPr>
            <p:nvPr/>
          </p:nvCxnSpPr>
          <p:spPr bwMode="auto">
            <a:xfrm flipH="1">
              <a:off x="204747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2" name="直接连接符 201">
              <a:extLst>
                <a:ext uri="{FF2B5EF4-FFF2-40B4-BE49-F238E27FC236}">
                  <a16:creationId xmlns:a16="http://schemas.microsoft.com/office/drawing/2014/main" id="{850206A5-1E22-4041-B01A-B8BDF4C64661}"/>
                </a:ext>
              </a:extLst>
            </p:cNvPr>
            <p:cNvCxnSpPr>
              <a:cxnSpLocks/>
            </p:cNvCxnSpPr>
            <p:nvPr/>
          </p:nvCxnSpPr>
          <p:spPr bwMode="auto">
            <a:xfrm flipH="1">
              <a:off x="214631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3" name="直接连接符 202">
              <a:extLst>
                <a:ext uri="{FF2B5EF4-FFF2-40B4-BE49-F238E27FC236}">
                  <a16:creationId xmlns:a16="http://schemas.microsoft.com/office/drawing/2014/main" id="{45024839-F32A-432A-94EE-6518F078B5CA}"/>
                </a:ext>
              </a:extLst>
            </p:cNvPr>
            <p:cNvCxnSpPr>
              <a:cxnSpLocks/>
            </p:cNvCxnSpPr>
            <p:nvPr/>
          </p:nvCxnSpPr>
          <p:spPr bwMode="auto">
            <a:xfrm flipH="1">
              <a:off x="225499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直接连接符 203">
              <a:extLst>
                <a:ext uri="{FF2B5EF4-FFF2-40B4-BE49-F238E27FC236}">
                  <a16:creationId xmlns:a16="http://schemas.microsoft.com/office/drawing/2014/main" id="{266740F8-97A0-47A1-B846-E8B3981E7FB8}"/>
                </a:ext>
              </a:extLst>
            </p:cNvPr>
            <p:cNvCxnSpPr>
              <a:cxnSpLocks/>
            </p:cNvCxnSpPr>
            <p:nvPr/>
          </p:nvCxnSpPr>
          <p:spPr bwMode="auto">
            <a:xfrm flipH="1">
              <a:off x="235383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5" name="直接连接符 204">
              <a:extLst>
                <a:ext uri="{FF2B5EF4-FFF2-40B4-BE49-F238E27FC236}">
                  <a16:creationId xmlns:a16="http://schemas.microsoft.com/office/drawing/2014/main" id="{1DAE0309-12CB-45F5-805A-3049B14842CC}"/>
                </a:ext>
              </a:extLst>
            </p:cNvPr>
            <p:cNvCxnSpPr>
              <a:cxnSpLocks/>
            </p:cNvCxnSpPr>
            <p:nvPr/>
          </p:nvCxnSpPr>
          <p:spPr bwMode="auto">
            <a:xfrm flipH="1">
              <a:off x="247101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6" name="直接连接符 205">
              <a:extLst>
                <a:ext uri="{FF2B5EF4-FFF2-40B4-BE49-F238E27FC236}">
                  <a16:creationId xmlns:a16="http://schemas.microsoft.com/office/drawing/2014/main" id="{A7C933A7-CA04-48C1-8CFA-961DFD43125A}"/>
                </a:ext>
              </a:extLst>
            </p:cNvPr>
            <p:cNvCxnSpPr>
              <a:cxnSpLocks/>
            </p:cNvCxnSpPr>
            <p:nvPr/>
          </p:nvCxnSpPr>
          <p:spPr bwMode="auto">
            <a:xfrm flipH="1">
              <a:off x="256986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7" name="直接连接符 206">
              <a:extLst>
                <a:ext uri="{FF2B5EF4-FFF2-40B4-BE49-F238E27FC236}">
                  <a16:creationId xmlns:a16="http://schemas.microsoft.com/office/drawing/2014/main" id="{443D926A-3D34-4AF2-B89E-A450D2D1ABF2}"/>
                </a:ext>
              </a:extLst>
            </p:cNvPr>
            <p:cNvCxnSpPr>
              <a:cxnSpLocks/>
            </p:cNvCxnSpPr>
            <p:nvPr/>
          </p:nvCxnSpPr>
          <p:spPr bwMode="auto">
            <a:xfrm flipH="1">
              <a:off x="2693417"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9" name="直接连接符 208">
              <a:extLst>
                <a:ext uri="{FF2B5EF4-FFF2-40B4-BE49-F238E27FC236}">
                  <a16:creationId xmlns:a16="http://schemas.microsoft.com/office/drawing/2014/main" id="{0EB1674C-37AA-481E-9107-4F3E88F65FBC}"/>
                </a:ext>
              </a:extLst>
            </p:cNvPr>
            <p:cNvCxnSpPr>
              <a:cxnSpLocks/>
            </p:cNvCxnSpPr>
            <p:nvPr/>
          </p:nvCxnSpPr>
          <p:spPr bwMode="auto">
            <a:xfrm>
              <a:off x="786335" y="3266029"/>
              <a:ext cx="572343" cy="2458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0" name="文本框 209">
              <a:extLst>
                <a:ext uri="{FF2B5EF4-FFF2-40B4-BE49-F238E27FC236}">
                  <a16:creationId xmlns:a16="http://schemas.microsoft.com/office/drawing/2014/main" id="{C25FB871-E308-4638-B263-14DEF00FEF1E}"/>
                </a:ext>
              </a:extLst>
            </p:cNvPr>
            <p:cNvSpPr txBox="1"/>
            <p:nvPr/>
          </p:nvSpPr>
          <p:spPr>
            <a:xfrm>
              <a:off x="-213582" y="2990263"/>
              <a:ext cx="954107" cy="400110"/>
            </a:xfrm>
            <a:prstGeom prst="rect">
              <a:avLst/>
            </a:prstGeom>
            <a:noFill/>
          </p:spPr>
          <p:txBody>
            <a:bodyPr wrap="none" rtlCol="0">
              <a:spAutoFit/>
            </a:bodyPr>
            <a:lstStyle/>
            <a:p>
              <a:r>
                <a:rPr lang="zh-CN" altLang="en-US" sz="2000" b="1" dirty="0"/>
                <a:t>感光胶</a:t>
              </a:r>
            </a:p>
          </p:txBody>
        </p:sp>
        <p:cxnSp>
          <p:nvCxnSpPr>
            <p:cNvPr id="211" name="直接连接符 210">
              <a:extLst>
                <a:ext uri="{FF2B5EF4-FFF2-40B4-BE49-F238E27FC236}">
                  <a16:creationId xmlns:a16="http://schemas.microsoft.com/office/drawing/2014/main" id="{22802E0C-FA12-4399-8957-9EC362387DA7}"/>
                </a:ext>
              </a:extLst>
            </p:cNvPr>
            <p:cNvCxnSpPr>
              <a:cxnSpLocks/>
              <a:stCxn id="212" idx="3"/>
            </p:cNvCxnSpPr>
            <p:nvPr/>
          </p:nvCxnSpPr>
          <p:spPr bwMode="auto">
            <a:xfrm flipV="1">
              <a:off x="725267" y="3668937"/>
              <a:ext cx="572343"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2" name="文本框 211">
              <a:extLst>
                <a:ext uri="{FF2B5EF4-FFF2-40B4-BE49-F238E27FC236}">
                  <a16:creationId xmlns:a16="http://schemas.microsoft.com/office/drawing/2014/main" id="{1AAC1A85-B2B0-402E-A032-3C93A50E9914}"/>
                </a:ext>
              </a:extLst>
            </p:cNvPr>
            <p:cNvSpPr txBox="1"/>
            <p:nvPr/>
          </p:nvSpPr>
          <p:spPr>
            <a:xfrm>
              <a:off x="-233649" y="3788720"/>
              <a:ext cx="958917" cy="400110"/>
            </a:xfrm>
            <a:prstGeom prst="rect">
              <a:avLst/>
            </a:prstGeom>
            <a:noFill/>
          </p:spPr>
          <p:txBody>
            <a:bodyPr wrap="none" rtlCol="0">
              <a:spAutoFit/>
            </a:bodyPr>
            <a:lstStyle/>
            <a:p>
              <a:r>
                <a:rPr lang="zh-CN" altLang="en-US" sz="2000" b="1" dirty="0"/>
                <a:t>氧化层</a:t>
              </a:r>
            </a:p>
          </p:txBody>
        </p:sp>
        <p:sp>
          <p:nvSpPr>
            <p:cNvPr id="213" name="文本框 212">
              <a:extLst>
                <a:ext uri="{FF2B5EF4-FFF2-40B4-BE49-F238E27FC236}">
                  <a16:creationId xmlns:a16="http://schemas.microsoft.com/office/drawing/2014/main" id="{6092199B-4BFE-4088-8D97-5E0BE71462B5}"/>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214" name="文本框 213">
              <a:extLst>
                <a:ext uri="{FF2B5EF4-FFF2-40B4-BE49-F238E27FC236}">
                  <a16:creationId xmlns:a16="http://schemas.microsoft.com/office/drawing/2014/main" id="{0AF164D8-9465-4C3C-9A49-690245047107}"/>
                </a:ext>
              </a:extLst>
            </p:cNvPr>
            <p:cNvSpPr txBox="1"/>
            <p:nvPr/>
          </p:nvSpPr>
          <p:spPr>
            <a:xfrm>
              <a:off x="1413484" y="4568946"/>
              <a:ext cx="1283509" cy="476591"/>
            </a:xfrm>
            <a:prstGeom prst="rect">
              <a:avLst/>
            </a:prstGeom>
            <a:noFill/>
          </p:spPr>
          <p:txBody>
            <a:bodyPr wrap="none" rtlCol="0">
              <a:spAutoFit/>
            </a:bodyPr>
            <a:lstStyle/>
            <a:p>
              <a:r>
                <a:rPr lang="en-US" altLang="zh-CN" sz="2000" b="1" dirty="0"/>
                <a:t>(d) </a:t>
              </a:r>
              <a:r>
                <a:rPr lang="zh-CN" altLang="en-US" sz="2000" b="1" dirty="0"/>
                <a:t>显影</a:t>
              </a:r>
            </a:p>
          </p:txBody>
        </p:sp>
        <p:sp>
          <p:nvSpPr>
            <p:cNvPr id="215" name="矩形 214">
              <a:extLst>
                <a:ext uri="{FF2B5EF4-FFF2-40B4-BE49-F238E27FC236}">
                  <a16:creationId xmlns:a16="http://schemas.microsoft.com/office/drawing/2014/main" id="{BE994002-5BCC-4D6E-A767-FBAAB52D319F}"/>
                </a:ext>
              </a:extLst>
            </p:cNvPr>
            <p:cNvSpPr/>
            <p:nvPr/>
          </p:nvSpPr>
          <p:spPr bwMode="auto">
            <a:xfrm>
              <a:off x="971602" y="3433956"/>
              <a:ext cx="387078"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0" name="矩形 219">
              <a:extLst>
                <a:ext uri="{FF2B5EF4-FFF2-40B4-BE49-F238E27FC236}">
                  <a16:creationId xmlns:a16="http://schemas.microsoft.com/office/drawing/2014/main" id="{61BFE81F-DB51-4C15-A5EE-52D65E33092C}"/>
                </a:ext>
              </a:extLst>
            </p:cNvPr>
            <p:cNvSpPr/>
            <p:nvPr/>
          </p:nvSpPr>
          <p:spPr bwMode="auto">
            <a:xfrm>
              <a:off x="1793862" y="3433956"/>
              <a:ext cx="292383" cy="125894"/>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sp>
          <p:nvSpPr>
            <p:cNvPr id="221" name="矩形 220">
              <a:extLst>
                <a:ext uri="{FF2B5EF4-FFF2-40B4-BE49-F238E27FC236}">
                  <a16:creationId xmlns:a16="http://schemas.microsoft.com/office/drawing/2014/main" id="{759D59E1-222B-41DE-8F89-87698815B1FA}"/>
                </a:ext>
              </a:extLst>
            </p:cNvPr>
            <p:cNvSpPr/>
            <p:nvPr/>
          </p:nvSpPr>
          <p:spPr bwMode="auto">
            <a:xfrm>
              <a:off x="2547225" y="3433956"/>
              <a:ext cx="368591"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grpSp>
      <p:grpSp>
        <p:nvGrpSpPr>
          <p:cNvPr id="223" name="组合 222">
            <a:extLst>
              <a:ext uri="{FF2B5EF4-FFF2-40B4-BE49-F238E27FC236}">
                <a16:creationId xmlns:a16="http://schemas.microsoft.com/office/drawing/2014/main" id="{B46855A5-B3C1-4120-A8DD-E4F46823D398}"/>
              </a:ext>
            </a:extLst>
          </p:cNvPr>
          <p:cNvGrpSpPr/>
          <p:nvPr/>
        </p:nvGrpSpPr>
        <p:grpSpPr>
          <a:xfrm>
            <a:off x="2284397" y="4072851"/>
            <a:ext cx="2222298" cy="1450224"/>
            <a:chOff x="-233649" y="2990263"/>
            <a:chExt cx="3149465" cy="2055274"/>
          </a:xfrm>
        </p:grpSpPr>
        <p:sp>
          <p:nvSpPr>
            <p:cNvPr id="224" name="矩形 223">
              <a:extLst>
                <a:ext uri="{FF2B5EF4-FFF2-40B4-BE49-F238E27FC236}">
                  <a16:creationId xmlns:a16="http://schemas.microsoft.com/office/drawing/2014/main" id="{1F948684-D41C-4E89-B81D-7AAEB6B4E3FB}"/>
                </a:ext>
              </a:extLst>
            </p:cNvPr>
            <p:cNvSpPr/>
            <p:nvPr/>
          </p:nvSpPr>
          <p:spPr bwMode="auto">
            <a:xfrm>
              <a:off x="971600" y="3573015"/>
              <a:ext cx="1944216" cy="99593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25" name="直接连接符 224">
              <a:extLst>
                <a:ext uri="{FF2B5EF4-FFF2-40B4-BE49-F238E27FC236}">
                  <a16:creationId xmlns:a16="http://schemas.microsoft.com/office/drawing/2014/main" id="{9B45BD76-D3C7-49F2-8D89-EB1C5E7C2913}"/>
                </a:ext>
              </a:extLst>
            </p:cNvPr>
            <p:cNvCxnSpPr/>
            <p:nvPr/>
          </p:nvCxnSpPr>
          <p:spPr bwMode="auto">
            <a:xfrm>
              <a:off x="971600" y="3740944"/>
              <a:ext cx="194421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EC310CE1-40FA-40D6-84F6-C34FC4C8DEF7}"/>
                </a:ext>
              </a:extLst>
            </p:cNvPr>
            <p:cNvCxnSpPr/>
            <p:nvPr/>
          </p:nvCxnSpPr>
          <p:spPr bwMode="auto">
            <a:xfrm>
              <a:off x="971600" y="3573016"/>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 name="直接连接符 226">
              <a:extLst>
                <a:ext uri="{FF2B5EF4-FFF2-40B4-BE49-F238E27FC236}">
                  <a16:creationId xmlns:a16="http://schemas.microsoft.com/office/drawing/2014/main" id="{2214BA57-F984-4218-942D-59356123E3E2}"/>
                </a:ext>
              </a:extLst>
            </p:cNvPr>
            <p:cNvCxnSpPr>
              <a:cxnSpLocks/>
            </p:cNvCxnSpPr>
            <p:nvPr/>
          </p:nvCxnSpPr>
          <p:spPr bwMode="auto">
            <a:xfrm flipH="1">
              <a:off x="98993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8" name="直接连接符 227">
              <a:extLst>
                <a:ext uri="{FF2B5EF4-FFF2-40B4-BE49-F238E27FC236}">
                  <a16:creationId xmlns:a16="http://schemas.microsoft.com/office/drawing/2014/main" id="{763D3950-2A3D-4C52-9E7D-AC3B9280C070}"/>
                </a:ext>
              </a:extLst>
            </p:cNvPr>
            <p:cNvCxnSpPr>
              <a:cxnSpLocks/>
            </p:cNvCxnSpPr>
            <p:nvPr/>
          </p:nvCxnSpPr>
          <p:spPr bwMode="auto">
            <a:xfrm flipH="1">
              <a:off x="108878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9" name="直接连接符 228">
              <a:extLst>
                <a:ext uri="{FF2B5EF4-FFF2-40B4-BE49-F238E27FC236}">
                  <a16:creationId xmlns:a16="http://schemas.microsoft.com/office/drawing/2014/main" id="{3BA06D6F-7F81-4536-8901-5FD506A9FAC2}"/>
                </a:ext>
              </a:extLst>
            </p:cNvPr>
            <p:cNvCxnSpPr>
              <a:cxnSpLocks/>
            </p:cNvCxnSpPr>
            <p:nvPr/>
          </p:nvCxnSpPr>
          <p:spPr bwMode="auto">
            <a:xfrm flipH="1">
              <a:off x="120596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0" name="直接连接符 229">
              <a:extLst>
                <a:ext uri="{FF2B5EF4-FFF2-40B4-BE49-F238E27FC236}">
                  <a16:creationId xmlns:a16="http://schemas.microsoft.com/office/drawing/2014/main" id="{9B3A2E85-80DF-4F50-BE94-B2AAE563E95A}"/>
                </a:ext>
              </a:extLst>
            </p:cNvPr>
            <p:cNvCxnSpPr>
              <a:cxnSpLocks/>
            </p:cNvCxnSpPr>
            <p:nvPr/>
          </p:nvCxnSpPr>
          <p:spPr bwMode="auto">
            <a:xfrm flipH="1">
              <a:off x="130480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1" name="直接连接符 230">
              <a:extLst>
                <a:ext uri="{FF2B5EF4-FFF2-40B4-BE49-F238E27FC236}">
                  <a16:creationId xmlns:a16="http://schemas.microsoft.com/office/drawing/2014/main" id="{3D78494A-0E04-4FCF-83C2-3C30FFEC3C0A}"/>
                </a:ext>
              </a:extLst>
            </p:cNvPr>
            <p:cNvCxnSpPr>
              <a:cxnSpLocks/>
            </p:cNvCxnSpPr>
            <p:nvPr/>
          </p:nvCxnSpPr>
          <p:spPr bwMode="auto">
            <a:xfrm flipH="1">
              <a:off x="141348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2" name="直接连接符 231">
              <a:extLst>
                <a:ext uri="{FF2B5EF4-FFF2-40B4-BE49-F238E27FC236}">
                  <a16:creationId xmlns:a16="http://schemas.microsoft.com/office/drawing/2014/main" id="{C3648646-F672-472A-99CC-7B387EDCDA4D}"/>
                </a:ext>
              </a:extLst>
            </p:cNvPr>
            <p:cNvCxnSpPr>
              <a:cxnSpLocks/>
            </p:cNvCxnSpPr>
            <p:nvPr/>
          </p:nvCxnSpPr>
          <p:spPr bwMode="auto">
            <a:xfrm flipH="1">
              <a:off x="151232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3" name="直接连接符 232">
              <a:extLst>
                <a:ext uri="{FF2B5EF4-FFF2-40B4-BE49-F238E27FC236}">
                  <a16:creationId xmlns:a16="http://schemas.microsoft.com/office/drawing/2014/main" id="{4067A01D-E932-46C0-84EB-22895AB64A50}"/>
                </a:ext>
              </a:extLst>
            </p:cNvPr>
            <p:cNvCxnSpPr>
              <a:cxnSpLocks/>
            </p:cNvCxnSpPr>
            <p:nvPr/>
          </p:nvCxnSpPr>
          <p:spPr bwMode="auto">
            <a:xfrm flipH="1">
              <a:off x="162950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4" name="直接连接符 233">
              <a:extLst>
                <a:ext uri="{FF2B5EF4-FFF2-40B4-BE49-F238E27FC236}">
                  <a16:creationId xmlns:a16="http://schemas.microsoft.com/office/drawing/2014/main" id="{421930DA-00D3-4856-A959-3D9EDECABF5F}"/>
                </a:ext>
              </a:extLst>
            </p:cNvPr>
            <p:cNvCxnSpPr>
              <a:cxnSpLocks/>
            </p:cNvCxnSpPr>
            <p:nvPr/>
          </p:nvCxnSpPr>
          <p:spPr bwMode="auto">
            <a:xfrm flipH="1">
              <a:off x="172835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5" name="直接连接符 234">
              <a:extLst>
                <a:ext uri="{FF2B5EF4-FFF2-40B4-BE49-F238E27FC236}">
                  <a16:creationId xmlns:a16="http://schemas.microsoft.com/office/drawing/2014/main" id="{A0BA0C8D-89A1-48F8-A124-26AA8FD0F52B}"/>
                </a:ext>
              </a:extLst>
            </p:cNvPr>
            <p:cNvCxnSpPr>
              <a:cxnSpLocks/>
            </p:cNvCxnSpPr>
            <p:nvPr/>
          </p:nvCxnSpPr>
          <p:spPr bwMode="auto">
            <a:xfrm flipH="1">
              <a:off x="1831446"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6" name="直接连接符 235">
              <a:extLst>
                <a:ext uri="{FF2B5EF4-FFF2-40B4-BE49-F238E27FC236}">
                  <a16:creationId xmlns:a16="http://schemas.microsoft.com/office/drawing/2014/main" id="{8071B2E3-6FA8-490B-B849-42752DD0415B}"/>
                </a:ext>
              </a:extLst>
            </p:cNvPr>
            <p:cNvCxnSpPr>
              <a:cxnSpLocks/>
            </p:cNvCxnSpPr>
            <p:nvPr/>
          </p:nvCxnSpPr>
          <p:spPr bwMode="auto">
            <a:xfrm flipH="1">
              <a:off x="193029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7" name="直接连接符 236">
              <a:extLst>
                <a:ext uri="{FF2B5EF4-FFF2-40B4-BE49-F238E27FC236}">
                  <a16:creationId xmlns:a16="http://schemas.microsoft.com/office/drawing/2014/main" id="{6B350919-1945-4584-88CB-27A29DA28638}"/>
                </a:ext>
              </a:extLst>
            </p:cNvPr>
            <p:cNvCxnSpPr>
              <a:cxnSpLocks/>
            </p:cNvCxnSpPr>
            <p:nvPr/>
          </p:nvCxnSpPr>
          <p:spPr bwMode="auto">
            <a:xfrm flipH="1">
              <a:off x="2047470"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8" name="直接连接符 237">
              <a:extLst>
                <a:ext uri="{FF2B5EF4-FFF2-40B4-BE49-F238E27FC236}">
                  <a16:creationId xmlns:a16="http://schemas.microsoft.com/office/drawing/2014/main" id="{98C002EF-C9EE-4805-A2A9-F1F4D902D6DF}"/>
                </a:ext>
              </a:extLst>
            </p:cNvPr>
            <p:cNvCxnSpPr>
              <a:cxnSpLocks/>
            </p:cNvCxnSpPr>
            <p:nvPr/>
          </p:nvCxnSpPr>
          <p:spPr bwMode="auto">
            <a:xfrm flipH="1">
              <a:off x="214631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9" name="直接连接符 238">
              <a:extLst>
                <a:ext uri="{FF2B5EF4-FFF2-40B4-BE49-F238E27FC236}">
                  <a16:creationId xmlns:a16="http://schemas.microsoft.com/office/drawing/2014/main" id="{83B43A6D-35A9-4138-BFF9-4E7BD15E13A7}"/>
                </a:ext>
              </a:extLst>
            </p:cNvPr>
            <p:cNvCxnSpPr>
              <a:cxnSpLocks/>
            </p:cNvCxnSpPr>
            <p:nvPr/>
          </p:nvCxnSpPr>
          <p:spPr bwMode="auto">
            <a:xfrm flipH="1">
              <a:off x="2254994"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0" name="直接连接符 239">
              <a:extLst>
                <a:ext uri="{FF2B5EF4-FFF2-40B4-BE49-F238E27FC236}">
                  <a16:creationId xmlns:a16="http://schemas.microsoft.com/office/drawing/2014/main" id="{1425FCED-8FCF-4C63-AEA9-40358DAC250A}"/>
                </a:ext>
              </a:extLst>
            </p:cNvPr>
            <p:cNvCxnSpPr>
              <a:cxnSpLocks/>
            </p:cNvCxnSpPr>
            <p:nvPr/>
          </p:nvCxnSpPr>
          <p:spPr bwMode="auto">
            <a:xfrm flipH="1">
              <a:off x="235383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1" name="直接连接符 240">
              <a:extLst>
                <a:ext uri="{FF2B5EF4-FFF2-40B4-BE49-F238E27FC236}">
                  <a16:creationId xmlns:a16="http://schemas.microsoft.com/office/drawing/2014/main" id="{ECA66131-F3D2-46A7-BF76-D4312FB8CDB5}"/>
                </a:ext>
              </a:extLst>
            </p:cNvPr>
            <p:cNvCxnSpPr>
              <a:cxnSpLocks/>
            </p:cNvCxnSpPr>
            <p:nvPr/>
          </p:nvCxnSpPr>
          <p:spPr bwMode="auto">
            <a:xfrm flipH="1">
              <a:off x="2471018"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2" name="直接连接符 241">
              <a:extLst>
                <a:ext uri="{FF2B5EF4-FFF2-40B4-BE49-F238E27FC236}">
                  <a16:creationId xmlns:a16="http://schemas.microsoft.com/office/drawing/2014/main" id="{70CAC117-D46F-4AE6-95D0-975BC619E0B2}"/>
                </a:ext>
              </a:extLst>
            </p:cNvPr>
            <p:cNvCxnSpPr>
              <a:cxnSpLocks/>
            </p:cNvCxnSpPr>
            <p:nvPr/>
          </p:nvCxnSpPr>
          <p:spPr bwMode="auto">
            <a:xfrm flipH="1">
              <a:off x="2569862"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3" name="直接连接符 242">
              <a:extLst>
                <a:ext uri="{FF2B5EF4-FFF2-40B4-BE49-F238E27FC236}">
                  <a16:creationId xmlns:a16="http://schemas.microsoft.com/office/drawing/2014/main" id="{F6ED12B9-4BF1-49A6-A7B6-7D8942BB2B13}"/>
                </a:ext>
              </a:extLst>
            </p:cNvPr>
            <p:cNvCxnSpPr>
              <a:cxnSpLocks/>
            </p:cNvCxnSpPr>
            <p:nvPr/>
          </p:nvCxnSpPr>
          <p:spPr bwMode="auto">
            <a:xfrm flipH="1">
              <a:off x="2693417" y="357301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4" name="直接连接符 243">
              <a:extLst>
                <a:ext uri="{FF2B5EF4-FFF2-40B4-BE49-F238E27FC236}">
                  <a16:creationId xmlns:a16="http://schemas.microsoft.com/office/drawing/2014/main" id="{EC653348-F2E5-4239-AAF7-7130C6813F13}"/>
                </a:ext>
              </a:extLst>
            </p:cNvPr>
            <p:cNvCxnSpPr>
              <a:cxnSpLocks/>
            </p:cNvCxnSpPr>
            <p:nvPr/>
          </p:nvCxnSpPr>
          <p:spPr bwMode="auto">
            <a:xfrm>
              <a:off x="786335" y="3266029"/>
              <a:ext cx="572343" cy="2458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5" name="文本框 244">
              <a:extLst>
                <a:ext uri="{FF2B5EF4-FFF2-40B4-BE49-F238E27FC236}">
                  <a16:creationId xmlns:a16="http://schemas.microsoft.com/office/drawing/2014/main" id="{D03C2B7E-34DD-45A9-A792-F4E22DF8CB2C}"/>
                </a:ext>
              </a:extLst>
            </p:cNvPr>
            <p:cNvSpPr txBox="1"/>
            <p:nvPr/>
          </p:nvSpPr>
          <p:spPr>
            <a:xfrm>
              <a:off x="-213582" y="2990263"/>
              <a:ext cx="954107" cy="400110"/>
            </a:xfrm>
            <a:prstGeom prst="rect">
              <a:avLst/>
            </a:prstGeom>
            <a:noFill/>
          </p:spPr>
          <p:txBody>
            <a:bodyPr wrap="none" rtlCol="0">
              <a:spAutoFit/>
            </a:bodyPr>
            <a:lstStyle/>
            <a:p>
              <a:r>
                <a:rPr lang="zh-CN" altLang="en-US" sz="2000" b="1" dirty="0"/>
                <a:t>感光胶</a:t>
              </a:r>
            </a:p>
          </p:txBody>
        </p:sp>
        <p:cxnSp>
          <p:nvCxnSpPr>
            <p:cNvPr id="246" name="直接连接符 245">
              <a:extLst>
                <a:ext uri="{FF2B5EF4-FFF2-40B4-BE49-F238E27FC236}">
                  <a16:creationId xmlns:a16="http://schemas.microsoft.com/office/drawing/2014/main" id="{51E7EAAF-083C-4578-AD11-6691BA28D017}"/>
                </a:ext>
              </a:extLst>
            </p:cNvPr>
            <p:cNvCxnSpPr>
              <a:cxnSpLocks/>
              <a:stCxn id="247" idx="3"/>
            </p:cNvCxnSpPr>
            <p:nvPr/>
          </p:nvCxnSpPr>
          <p:spPr bwMode="auto">
            <a:xfrm flipV="1">
              <a:off x="725267" y="3668937"/>
              <a:ext cx="572343"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7" name="文本框 246">
              <a:extLst>
                <a:ext uri="{FF2B5EF4-FFF2-40B4-BE49-F238E27FC236}">
                  <a16:creationId xmlns:a16="http://schemas.microsoft.com/office/drawing/2014/main" id="{A7ECB17A-F335-4B8A-A619-5EA5D7994690}"/>
                </a:ext>
              </a:extLst>
            </p:cNvPr>
            <p:cNvSpPr txBox="1"/>
            <p:nvPr/>
          </p:nvSpPr>
          <p:spPr>
            <a:xfrm>
              <a:off x="-233649" y="3788720"/>
              <a:ext cx="958917" cy="400110"/>
            </a:xfrm>
            <a:prstGeom prst="rect">
              <a:avLst/>
            </a:prstGeom>
            <a:noFill/>
          </p:spPr>
          <p:txBody>
            <a:bodyPr wrap="none" rtlCol="0">
              <a:spAutoFit/>
            </a:bodyPr>
            <a:lstStyle/>
            <a:p>
              <a:r>
                <a:rPr lang="zh-CN" altLang="en-US" sz="2000" b="1" dirty="0"/>
                <a:t>氧化层</a:t>
              </a:r>
            </a:p>
          </p:txBody>
        </p:sp>
        <p:sp>
          <p:nvSpPr>
            <p:cNvPr id="248" name="文本框 247">
              <a:extLst>
                <a:ext uri="{FF2B5EF4-FFF2-40B4-BE49-F238E27FC236}">
                  <a16:creationId xmlns:a16="http://schemas.microsoft.com/office/drawing/2014/main" id="{B01A7B81-1879-48BD-BF41-03223720E427}"/>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249" name="文本框 248">
              <a:extLst>
                <a:ext uri="{FF2B5EF4-FFF2-40B4-BE49-F238E27FC236}">
                  <a16:creationId xmlns:a16="http://schemas.microsoft.com/office/drawing/2014/main" id="{6DF5F25B-AE17-4E2A-AF1E-14EEC4B06F17}"/>
                </a:ext>
              </a:extLst>
            </p:cNvPr>
            <p:cNvSpPr txBox="1"/>
            <p:nvPr/>
          </p:nvSpPr>
          <p:spPr>
            <a:xfrm>
              <a:off x="1413484" y="4568946"/>
              <a:ext cx="1249140" cy="476591"/>
            </a:xfrm>
            <a:prstGeom prst="rect">
              <a:avLst/>
            </a:prstGeom>
            <a:noFill/>
          </p:spPr>
          <p:txBody>
            <a:bodyPr wrap="none" rtlCol="0">
              <a:spAutoFit/>
            </a:bodyPr>
            <a:lstStyle/>
            <a:p>
              <a:r>
                <a:rPr lang="en-US" altLang="zh-CN" sz="2000" b="1" dirty="0"/>
                <a:t>(e) </a:t>
              </a:r>
              <a:r>
                <a:rPr lang="zh-CN" altLang="en-US" sz="2000" b="1" dirty="0"/>
                <a:t>坚膜</a:t>
              </a:r>
            </a:p>
          </p:txBody>
        </p:sp>
        <p:sp>
          <p:nvSpPr>
            <p:cNvPr id="250" name="矩形 249">
              <a:extLst>
                <a:ext uri="{FF2B5EF4-FFF2-40B4-BE49-F238E27FC236}">
                  <a16:creationId xmlns:a16="http://schemas.microsoft.com/office/drawing/2014/main" id="{84E0E6D6-0970-41DC-A810-AEED54E359CA}"/>
                </a:ext>
              </a:extLst>
            </p:cNvPr>
            <p:cNvSpPr/>
            <p:nvPr/>
          </p:nvSpPr>
          <p:spPr bwMode="auto">
            <a:xfrm>
              <a:off x="971602" y="3433956"/>
              <a:ext cx="387078"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52" name="矩形 251">
              <a:extLst>
                <a:ext uri="{FF2B5EF4-FFF2-40B4-BE49-F238E27FC236}">
                  <a16:creationId xmlns:a16="http://schemas.microsoft.com/office/drawing/2014/main" id="{584DE41C-D1A7-4862-A388-27416A1BA3C5}"/>
                </a:ext>
              </a:extLst>
            </p:cNvPr>
            <p:cNvSpPr/>
            <p:nvPr/>
          </p:nvSpPr>
          <p:spPr bwMode="auto">
            <a:xfrm>
              <a:off x="1793862" y="3433956"/>
              <a:ext cx="292383" cy="125894"/>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sp>
          <p:nvSpPr>
            <p:cNvPr id="253" name="矩形 252">
              <a:extLst>
                <a:ext uri="{FF2B5EF4-FFF2-40B4-BE49-F238E27FC236}">
                  <a16:creationId xmlns:a16="http://schemas.microsoft.com/office/drawing/2014/main" id="{157FF912-AD05-4467-A825-770145712F2F}"/>
                </a:ext>
              </a:extLst>
            </p:cNvPr>
            <p:cNvSpPr/>
            <p:nvPr/>
          </p:nvSpPr>
          <p:spPr bwMode="auto">
            <a:xfrm>
              <a:off x="2547225" y="3433956"/>
              <a:ext cx="368591"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grpSp>
      <p:cxnSp>
        <p:nvCxnSpPr>
          <p:cNvPr id="356" name="直接连接符 355">
            <a:extLst>
              <a:ext uri="{FF2B5EF4-FFF2-40B4-BE49-F238E27FC236}">
                <a16:creationId xmlns:a16="http://schemas.microsoft.com/office/drawing/2014/main" id="{7C8DA5EA-F689-4FDA-8761-73302F5B9EBE}"/>
              </a:ext>
            </a:extLst>
          </p:cNvPr>
          <p:cNvCxnSpPr>
            <a:cxnSpLocks/>
          </p:cNvCxnSpPr>
          <p:nvPr/>
        </p:nvCxnSpPr>
        <p:spPr bwMode="auto">
          <a:xfrm>
            <a:off x="8277252" y="4564124"/>
            <a:ext cx="1" cy="141602"/>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64" name="组合 363">
            <a:extLst>
              <a:ext uri="{FF2B5EF4-FFF2-40B4-BE49-F238E27FC236}">
                <a16:creationId xmlns:a16="http://schemas.microsoft.com/office/drawing/2014/main" id="{9542FE9C-7E14-4460-9786-79C40AB3C8DE}"/>
              </a:ext>
            </a:extLst>
          </p:cNvPr>
          <p:cNvGrpSpPr/>
          <p:nvPr/>
        </p:nvGrpSpPr>
        <p:grpSpPr>
          <a:xfrm>
            <a:off x="4508075" y="4073502"/>
            <a:ext cx="2224165" cy="1478095"/>
            <a:chOff x="5939900" y="4136628"/>
            <a:chExt cx="2646277" cy="1758616"/>
          </a:xfrm>
        </p:grpSpPr>
        <p:sp>
          <p:nvSpPr>
            <p:cNvPr id="365" name="矩形 364">
              <a:extLst>
                <a:ext uri="{FF2B5EF4-FFF2-40B4-BE49-F238E27FC236}">
                  <a16:creationId xmlns:a16="http://schemas.microsoft.com/office/drawing/2014/main" id="{E4C7391E-1CB5-401A-99DB-7527B59C729B}"/>
                </a:ext>
              </a:extLst>
            </p:cNvPr>
            <p:cNvSpPr/>
            <p:nvPr/>
          </p:nvSpPr>
          <p:spPr bwMode="auto">
            <a:xfrm>
              <a:off x="6951737" y="4614811"/>
              <a:ext cx="334313"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66" name="矩形 365">
              <a:extLst>
                <a:ext uri="{FF2B5EF4-FFF2-40B4-BE49-F238E27FC236}">
                  <a16:creationId xmlns:a16="http://schemas.microsoft.com/office/drawing/2014/main" id="{DCB38AE6-DDAA-493F-8AE2-1849447FCAEC}"/>
                </a:ext>
              </a:extLst>
            </p:cNvPr>
            <p:cNvSpPr/>
            <p:nvPr/>
          </p:nvSpPr>
          <p:spPr bwMode="auto">
            <a:xfrm>
              <a:off x="7633789" y="4614811"/>
              <a:ext cx="258154"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67" name="矩形 366">
              <a:extLst>
                <a:ext uri="{FF2B5EF4-FFF2-40B4-BE49-F238E27FC236}">
                  <a16:creationId xmlns:a16="http://schemas.microsoft.com/office/drawing/2014/main" id="{BD1067E0-9E46-437A-870A-8FD99685DEB3}"/>
                </a:ext>
              </a:extLst>
            </p:cNvPr>
            <p:cNvSpPr/>
            <p:nvPr/>
          </p:nvSpPr>
          <p:spPr bwMode="auto">
            <a:xfrm>
              <a:off x="8270558" y="4614811"/>
              <a:ext cx="315619"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368" name="组合 367">
              <a:extLst>
                <a:ext uri="{FF2B5EF4-FFF2-40B4-BE49-F238E27FC236}">
                  <a16:creationId xmlns:a16="http://schemas.microsoft.com/office/drawing/2014/main" id="{9422BDB5-A46E-4D86-85ED-2492BF98B06E}"/>
                </a:ext>
              </a:extLst>
            </p:cNvPr>
            <p:cNvGrpSpPr/>
            <p:nvPr/>
          </p:nvGrpSpPr>
          <p:grpSpPr>
            <a:xfrm>
              <a:off x="5939900" y="4136628"/>
              <a:ext cx="2645511" cy="1758616"/>
              <a:chOff x="-233649" y="2990263"/>
              <a:chExt cx="3151199" cy="2094774"/>
            </a:xfrm>
          </p:grpSpPr>
          <p:sp>
            <p:nvSpPr>
              <p:cNvPr id="369" name="矩形 368">
                <a:extLst>
                  <a:ext uri="{FF2B5EF4-FFF2-40B4-BE49-F238E27FC236}">
                    <a16:creationId xmlns:a16="http://schemas.microsoft.com/office/drawing/2014/main" id="{5075C5DA-F1D4-4580-AE15-9694EF65B654}"/>
                  </a:ext>
                </a:extLst>
              </p:cNvPr>
              <p:cNvSpPr/>
              <p:nvPr/>
            </p:nvSpPr>
            <p:spPr bwMode="auto">
              <a:xfrm>
                <a:off x="971600" y="3740943"/>
                <a:ext cx="1944217" cy="82800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370" name="直接连接符 369">
                <a:extLst>
                  <a:ext uri="{FF2B5EF4-FFF2-40B4-BE49-F238E27FC236}">
                    <a16:creationId xmlns:a16="http://schemas.microsoft.com/office/drawing/2014/main" id="{317909E9-B6E4-4977-BBF4-9D86CC7B1F63}"/>
                  </a:ext>
                </a:extLst>
              </p:cNvPr>
              <p:cNvCxnSpPr>
                <a:cxnSpLocks/>
              </p:cNvCxnSpPr>
              <p:nvPr/>
            </p:nvCxnSpPr>
            <p:spPr bwMode="auto">
              <a:xfrm flipH="1">
                <a:off x="971600" y="3555167"/>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1" name="直接连接符 370">
                <a:extLst>
                  <a:ext uri="{FF2B5EF4-FFF2-40B4-BE49-F238E27FC236}">
                    <a16:creationId xmlns:a16="http://schemas.microsoft.com/office/drawing/2014/main" id="{74AE8D81-FD4C-4064-B7A9-CBB0D3DBFAB8}"/>
                  </a:ext>
                </a:extLst>
              </p:cNvPr>
              <p:cNvCxnSpPr>
                <a:cxnSpLocks/>
              </p:cNvCxnSpPr>
              <p:nvPr/>
            </p:nvCxnSpPr>
            <p:spPr bwMode="auto">
              <a:xfrm flipH="1">
                <a:off x="1112589" y="3563030"/>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2" name="直接连接符 371">
                <a:extLst>
                  <a:ext uri="{FF2B5EF4-FFF2-40B4-BE49-F238E27FC236}">
                    <a16:creationId xmlns:a16="http://schemas.microsoft.com/office/drawing/2014/main" id="{A6313104-7DFA-4635-82DA-DECA8069A7BD}"/>
                  </a:ext>
                </a:extLst>
              </p:cNvPr>
              <p:cNvCxnSpPr>
                <a:cxnSpLocks/>
              </p:cNvCxnSpPr>
              <p:nvPr/>
            </p:nvCxnSpPr>
            <p:spPr bwMode="auto">
              <a:xfrm flipH="1">
                <a:off x="1787174" y="3556552"/>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3" name="直接连接符 372">
                <a:extLst>
                  <a:ext uri="{FF2B5EF4-FFF2-40B4-BE49-F238E27FC236}">
                    <a16:creationId xmlns:a16="http://schemas.microsoft.com/office/drawing/2014/main" id="{069257B8-B405-4C7E-9BF8-66E972BD3FAB}"/>
                  </a:ext>
                </a:extLst>
              </p:cNvPr>
              <p:cNvCxnSpPr>
                <a:cxnSpLocks/>
              </p:cNvCxnSpPr>
              <p:nvPr/>
            </p:nvCxnSpPr>
            <p:spPr bwMode="auto">
              <a:xfrm flipH="1">
                <a:off x="1893838" y="3568754"/>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4" name="直接连接符 373">
                <a:extLst>
                  <a:ext uri="{FF2B5EF4-FFF2-40B4-BE49-F238E27FC236}">
                    <a16:creationId xmlns:a16="http://schemas.microsoft.com/office/drawing/2014/main" id="{CF38F99A-5B37-47FA-A51C-BB0ECF7505C2}"/>
                  </a:ext>
                </a:extLst>
              </p:cNvPr>
              <p:cNvCxnSpPr>
                <a:cxnSpLocks/>
              </p:cNvCxnSpPr>
              <p:nvPr/>
            </p:nvCxnSpPr>
            <p:spPr bwMode="auto">
              <a:xfrm flipH="1">
                <a:off x="2543345" y="355516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5" name="直接连接符 374">
                <a:extLst>
                  <a:ext uri="{FF2B5EF4-FFF2-40B4-BE49-F238E27FC236}">
                    <a16:creationId xmlns:a16="http://schemas.microsoft.com/office/drawing/2014/main" id="{D89617EE-0132-467C-8F4D-416BD0EA5E41}"/>
                  </a:ext>
                </a:extLst>
              </p:cNvPr>
              <p:cNvCxnSpPr>
                <a:cxnSpLocks/>
              </p:cNvCxnSpPr>
              <p:nvPr/>
            </p:nvCxnSpPr>
            <p:spPr bwMode="auto">
              <a:xfrm flipH="1">
                <a:off x="2719862" y="3571101"/>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6" name="直接连接符 375">
                <a:extLst>
                  <a:ext uri="{FF2B5EF4-FFF2-40B4-BE49-F238E27FC236}">
                    <a16:creationId xmlns:a16="http://schemas.microsoft.com/office/drawing/2014/main" id="{6282F9FF-80C5-4238-8346-E23A87D59C4A}"/>
                  </a:ext>
                </a:extLst>
              </p:cNvPr>
              <p:cNvCxnSpPr>
                <a:cxnSpLocks/>
              </p:cNvCxnSpPr>
              <p:nvPr/>
            </p:nvCxnSpPr>
            <p:spPr bwMode="auto">
              <a:xfrm>
                <a:off x="786335" y="3266029"/>
                <a:ext cx="572343" cy="2458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7" name="文本框 376">
                <a:extLst>
                  <a:ext uri="{FF2B5EF4-FFF2-40B4-BE49-F238E27FC236}">
                    <a16:creationId xmlns:a16="http://schemas.microsoft.com/office/drawing/2014/main" id="{57F0E10F-F28C-4E05-B92A-3A01390A8E78}"/>
                  </a:ext>
                </a:extLst>
              </p:cNvPr>
              <p:cNvSpPr txBox="1"/>
              <p:nvPr/>
            </p:nvSpPr>
            <p:spPr>
              <a:xfrm>
                <a:off x="-213582" y="2990263"/>
                <a:ext cx="954107" cy="400110"/>
              </a:xfrm>
              <a:prstGeom prst="rect">
                <a:avLst/>
              </a:prstGeom>
              <a:noFill/>
            </p:spPr>
            <p:txBody>
              <a:bodyPr wrap="none" rtlCol="0">
                <a:spAutoFit/>
              </a:bodyPr>
              <a:lstStyle/>
              <a:p>
                <a:r>
                  <a:rPr lang="zh-CN" altLang="en-US" sz="2000" b="1" dirty="0"/>
                  <a:t>感光胶</a:t>
                </a:r>
              </a:p>
            </p:txBody>
          </p:sp>
          <p:cxnSp>
            <p:nvCxnSpPr>
              <p:cNvPr id="378" name="直接连接符 377">
                <a:extLst>
                  <a:ext uri="{FF2B5EF4-FFF2-40B4-BE49-F238E27FC236}">
                    <a16:creationId xmlns:a16="http://schemas.microsoft.com/office/drawing/2014/main" id="{7613CBAD-2698-4822-A641-BEDCE0A15AC4}"/>
                  </a:ext>
                </a:extLst>
              </p:cNvPr>
              <p:cNvCxnSpPr>
                <a:cxnSpLocks/>
                <a:stCxn id="379" idx="3"/>
              </p:cNvCxnSpPr>
              <p:nvPr/>
            </p:nvCxnSpPr>
            <p:spPr bwMode="auto">
              <a:xfrm flipV="1">
                <a:off x="725267" y="3668937"/>
                <a:ext cx="572343"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9" name="文本框 378">
                <a:extLst>
                  <a:ext uri="{FF2B5EF4-FFF2-40B4-BE49-F238E27FC236}">
                    <a16:creationId xmlns:a16="http://schemas.microsoft.com/office/drawing/2014/main" id="{B193DA4E-2669-4511-9BB8-6DD8B22515AB}"/>
                  </a:ext>
                </a:extLst>
              </p:cNvPr>
              <p:cNvSpPr txBox="1"/>
              <p:nvPr/>
            </p:nvSpPr>
            <p:spPr>
              <a:xfrm>
                <a:off x="-233649" y="3788720"/>
                <a:ext cx="958917" cy="400110"/>
              </a:xfrm>
              <a:prstGeom prst="rect">
                <a:avLst/>
              </a:prstGeom>
              <a:noFill/>
            </p:spPr>
            <p:txBody>
              <a:bodyPr wrap="none" rtlCol="0">
                <a:spAutoFit/>
              </a:bodyPr>
              <a:lstStyle/>
              <a:p>
                <a:r>
                  <a:rPr lang="zh-CN" altLang="en-US" sz="2000" b="1" dirty="0"/>
                  <a:t>氧化层</a:t>
                </a:r>
              </a:p>
            </p:txBody>
          </p:sp>
          <p:sp>
            <p:nvSpPr>
              <p:cNvPr id="380" name="文本框 379">
                <a:extLst>
                  <a:ext uri="{FF2B5EF4-FFF2-40B4-BE49-F238E27FC236}">
                    <a16:creationId xmlns:a16="http://schemas.microsoft.com/office/drawing/2014/main" id="{68B1BBE8-1EDA-4D46-B3C7-2ADFA6D8B989}"/>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381" name="文本框 380">
                <a:extLst>
                  <a:ext uri="{FF2B5EF4-FFF2-40B4-BE49-F238E27FC236}">
                    <a16:creationId xmlns:a16="http://schemas.microsoft.com/office/drawing/2014/main" id="{29712770-E62B-42C2-852E-802419EECDD1}"/>
                  </a:ext>
                </a:extLst>
              </p:cNvPr>
              <p:cNvSpPr txBox="1"/>
              <p:nvPr/>
            </p:nvSpPr>
            <p:spPr>
              <a:xfrm>
                <a:off x="704203" y="4608446"/>
                <a:ext cx="2137018" cy="476591"/>
              </a:xfrm>
              <a:prstGeom prst="rect">
                <a:avLst/>
              </a:prstGeom>
              <a:noFill/>
            </p:spPr>
            <p:txBody>
              <a:bodyPr wrap="none" rtlCol="0">
                <a:spAutoFit/>
              </a:bodyPr>
              <a:lstStyle/>
              <a:p>
                <a:r>
                  <a:rPr lang="en-US" altLang="zh-CN" sz="2000" b="1" dirty="0"/>
                  <a:t>(f) </a:t>
                </a:r>
                <a:r>
                  <a:rPr lang="zh-CN" altLang="en-US" sz="2000" b="1" dirty="0"/>
                  <a:t>腐蚀氧化层</a:t>
                </a:r>
              </a:p>
            </p:txBody>
          </p:sp>
          <p:sp>
            <p:nvSpPr>
              <p:cNvPr id="382" name="矩形 381">
                <a:extLst>
                  <a:ext uri="{FF2B5EF4-FFF2-40B4-BE49-F238E27FC236}">
                    <a16:creationId xmlns:a16="http://schemas.microsoft.com/office/drawing/2014/main" id="{25662E46-C122-401B-8431-805EE9B37BD7}"/>
                  </a:ext>
                </a:extLst>
              </p:cNvPr>
              <p:cNvSpPr/>
              <p:nvPr/>
            </p:nvSpPr>
            <p:spPr bwMode="auto">
              <a:xfrm>
                <a:off x="971600" y="3424335"/>
                <a:ext cx="387078"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83" name="矩形 382">
                <a:extLst>
                  <a:ext uri="{FF2B5EF4-FFF2-40B4-BE49-F238E27FC236}">
                    <a16:creationId xmlns:a16="http://schemas.microsoft.com/office/drawing/2014/main" id="{672B4625-AD1C-4694-B7EA-794E322BDDD5}"/>
                  </a:ext>
                </a:extLst>
              </p:cNvPr>
              <p:cNvSpPr/>
              <p:nvPr/>
            </p:nvSpPr>
            <p:spPr bwMode="auto">
              <a:xfrm>
                <a:off x="1791368" y="3424336"/>
                <a:ext cx="292383" cy="125894"/>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sp>
            <p:nvSpPr>
              <p:cNvPr id="384" name="矩形 383">
                <a:extLst>
                  <a:ext uri="{FF2B5EF4-FFF2-40B4-BE49-F238E27FC236}">
                    <a16:creationId xmlns:a16="http://schemas.microsoft.com/office/drawing/2014/main" id="{057B382B-6ABF-428E-85BC-DE066D41CE5E}"/>
                  </a:ext>
                </a:extLst>
              </p:cNvPr>
              <p:cNvSpPr/>
              <p:nvPr/>
            </p:nvSpPr>
            <p:spPr bwMode="auto">
              <a:xfrm>
                <a:off x="2547226" y="3424335"/>
                <a:ext cx="368590" cy="125895"/>
              </a:xfrm>
              <a:prstGeom prst="rect">
                <a:avLst/>
              </a:prstGeom>
              <a:blipFill>
                <a:blip r:embed="rId2"/>
                <a:tile tx="0" ty="0" sx="100000" sy="100000" flip="none" algn="tl"/>
              </a:blipFill>
              <a:ln>
                <a:solidFill>
                  <a:schemeClr val="accent2">
                    <a:lumMod val="40000"/>
                    <a:lumOff val="6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solidFill>
                    <a:schemeClr val="tx1"/>
                  </a:solidFill>
                  <a:latin typeface="Times New Roman" pitchFamily="18" charset="0"/>
                  <a:ea typeface="宋体" pitchFamily="2" charset="-122"/>
                </a:endParaRPr>
              </a:p>
            </p:txBody>
          </p:sp>
        </p:grpSp>
      </p:grpSp>
      <p:grpSp>
        <p:nvGrpSpPr>
          <p:cNvPr id="385" name="组合 384">
            <a:extLst>
              <a:ext uri="{FF2B5EF4-FFF2-40B4-BE49-F238E27FC236}">
                <a16:creationId xmlns:a16="http://schemas.microsoft.com/office/drawing/2014/main" id="{07A5DBCB-2E7B-4905-9910-FBFEAD5E2D2B}"/>
              </a:ext>
            </a:extLst>
          </p:cNvPr>
          <p:cNvGrpSpPr/>
          <p:nvPr/>
        </p:nvGrpSpPr>
        <p:grpSpPr>
          <a:xfrm>
            <a:off x="6740323" y="4471450"/>
            <a:ext cx="2224165" cy="1143315"/>
            <a:chOff x="5939900" y="4610877"/>
            <a:chExt cx="2646277" cy="1360300"/>
          </a:xfrm>
        </p:grpSpPr>
        <p:sp>
          <p:nvSpPr>
            <p:cNvPr id="386" name="矩形 385">
              <a:extLst>
                <a:ext uri="{FF2B5EF4-FFF2-40B4-BE49-F238E27FC236}">
                  <a16:creationId xmlns:a16="http://schemas.microsoft.com/office/drawing/2014/main" id="{13EBF883-9752-4567-88EB-03F850A573E6}"/>
                </a:ext>
              </a:extLst>
            </p:cNvPr>
            <p:cNvSpPr/>
            <p:nvPr/>
          </p:nvSpPr>
          <p:spPr bwMode="auto">
            <a:xfrm>
              <a:off x="6951737" y="4614811"/>
              <a:ext cx="334313"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7" name="矩形 386">
              <a:extLst>
                <a:ext uri="{FF2B5EF4-FFF2-40B4-BE49-F238E27FC236}">
                  <a16:creationId xmlns:a16="http://schemas.microsoft.com/office/drawing/2014/main" id="{F8C640E1-9BD9-4E81-9B8C-480E68BA3921}"/>
                </a:ext>
              </a:extLst>
            </p:cNvPr>
            <p:cNvSpPr/>
            <p:nvPr/>
          </p:nvSpPr>
          <p:spPr bwMode="auto">
            <a:xfrm>
              <a:off x="7633789" y="4614811"/>
              <a:ext cx="258154"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8" name="矩形 387">
              <a:extLst>
                <a:ext uri="{FF2B5EF4-FFF2-40B4-BE49-F238E27FC236}">
                  <a16:creationId xmlns:a16="http://schemas.microsoft.com/office/drawing/2014/main" id="{54759FBE-E91C-4A6F-B215-A75766E18E9A}"/>
                </a:ext>
              </a:extLst>
            </p:cNvPr>
            <p:cNvSpPr/>
            <p:nvPr/>
          </p:nvSpPr>
          <p:spPr bwMode="auto">
            <a:xfrm>
              <a:off x="8270558" y="4614811"/>
              <a:ext cx="315619" cy="15203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389" name="组合 388">
              <a:extLst>
                <a:ext uri="{FF2B5EF4-FFF2-40B4-BE49-F238E27FC236}">
                  <a16:creationId xmlns:a16="http://schemas.microsoft.com/office/drawing/2014/main" id="{67AFCEC5-B155-4725-B8AB-9D5DF597C329}"/>
                </a:ext>
              </a:extLst>
            </p:cNvPr>
            <p:cNvGrpSpPr/>
            <p:nvPr/>
          </p:nvGrpSpPr>
          <p:grpSpPr>
            <a:xfrm>
              <a:off x="5939900" y="4610877"/>
              <a:ext cx="2645510" cy="1360300"/>
              <a:chOff x="-233649" y="3555166"/>
              <a:chExt cx="3151199" cy="1620321"/>
            </a:xfrm>
          </p:grpSpPr>
          <p:sp>
            <p:nvSpPr>
              <p:cNvPr id="390" name="矩形 389">
                <a:extLst>
                  <a:ext uri="{FF2B5EF4-FFF2-40B4-BE49-F238E27FC236}">
                    <a16:creationId xmlns:a16="http://schemas.microsoft.com/office/drawing/2014/main" id="{B9B39618-5EF6-486A-AFE2-3B3E46FCF7F1}"/>
                  </a:ext>
                </a:extLst>
              </p:cNvPr>
              <p:cNvSpPr/>
              <p:nvPr/>
            </p:nvSpPr>
            <p:spPr bwMode="auto">
              <a:xfrm>
                <a:off x="971600" y="3740943"/>
                <a:ext cx="1944217" cy="82800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391" name="直接连接符 390">
                <a:extLst>
                  <a:ext uri="{FF2B5EF4-FFF2-40B4-BE49-F238E27FC236}">
                    <a16:creationId xmlns:a16="http://schemas.microsoft.com/office/drawing/2014/main" id="{93475B57-2693-42AF-94F0-BF5442BFAED6}"/>
                  </a:ext>
                </a:extLst>
              </p:cNvPr>
              <p:cNvCxnSpPr>
                <a:cxnSpLocks/>
              </p:cNvCxnSpPr>
              <p:nvPr/>
            </p:nvCxnSpPr>
            <p:spPr bwMode="auto">
              <a:xfrm flipH="1">
                <a:off x="971600" y="3555167"/>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2" name="直接连接符 391">
                <a:extLst>
                  <a:ext uri="{FF2B5EF4-FFF2-40B4-BE49-F238E27FC236}">
                    <a16:creationId xmlns:a16="http://schemas.microsoft.com/office/drawing/2014/main" id="{AC56ADA2-2E83-4A91-A660-66D302C17D9B}"/>
                  </a:ext>
                </a:extLst>
              </p:cNvPr>
              <p:cNvCxnSpPr>
                <a:cxnSpLocks/>
              </p:cNvCxnSpPr>
              <p:nvPr/>
            </p:nvCxnSpPr>
            <p:spPr bwMode="auto">
              <a:xfrm flipH="1">
                <a:off x="1112589" y="3563030"/>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3" name="直接连接符 392">
                <a:extLst>
                  <a:ext uri="{FF2B5EF4-FFF2-40B4-BE49-F238E27FC236}">
                    <a16:creationId xmlns:a16="http://schemas.microsoft.com/office/drawing/2014/main" id="{D67CC668-19F0-4F60-A596-F25DE07216A8}"/>
                  </a:ext>
                </a:extLst>
              </p:cNvPr>
              <p:cNvCxnSpPr>
                <a:cxnSpLocks/>
              </p:cNvCxnSpPr>
              <p:nvPr/>
            </p:nvCxnSpPr>
            <p:spPr bwMode="auto">
              <a:xfrm flipH="1">
                <a:off x="1787174" y="3556552"/>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4" name="直接连接符 393">
                <a:extLst>
                  <a:ext uri="{FF2B5EF4-FFF2-40B4-BE49-F238E27FC236}">
                    <a16:creationId xmlns:a16="http://schemas.microsoft.com/office/drawing/2014/main" id="{82D88032-1066-4896-9730-C358B35641F4}"/>
                  </a:ext>
                </a:extLst>
              </p:cNvPr>
              <p:cNvCxnSpPr>
                <a:cxnSpLocks/>
              </p:cNvCxnSpPr>
              <p:nvPr/>
            </p:nvCxnSpPr>
            <p:spPr bwMode="auto">
              <a:xfrm flipH="1">
                <a:off x="1893838" y="3568754"/>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5" name="直接连接符 394">
                <a:extLst>
                  <a:ext uri="{FF2B5EF4-FFF2-40B4-BE49-F238E27FC236}">
                    <a16:creationId xmlns:a16="http://schemas.microsoft.com/office/drawing/2014/main" id="{B2D380EC-E6F7-4A3D-AEFA-F067E2B256AC}"/>
                  </a:ext>
                </a:extLst>
              </p:cNvPr>
              <p:cNvCxnSpPr>
                <a:cxnSpLocks/>
              </p:cNvCxnSpPr>
              <p:nvPr/>
            </p:nvCxnSpPr>
            <p:spPr bwMode="auto">
              <a:xfrm flipH="1">
                <a:off x="2543345" y="3555166"/>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6" name="直接连接符 395">
                <a:extLst>
                  <a:ext uri="{FF2B5EF4-FFF2-40B4-BE49-F238E27FC236}">
                    <a16:creationId xmlns:a16="http://schemas.microsoft.com/office/drawing/2014/main" id="{83FC263D-E41C-49C7-BFE0-D1FA18802630}"/>
                  </a:ext>
                </a:extLst>
              </p:cNvPr>
              <p:cNvCxnSpPr>
                <a:cxnSpLocks/>
              </p:cNvCxnSpPr>
              <p:nvPr/>
            </p:nvCxnSpPr>
            <p:spPr bwMode="auto">
              <a:xfrm flipH="1">
                <a:off x="2719862" y="3571101"/>
                <a:ext cx="197688" cy="170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9" name="直接连接符 398">
                <a:extLst>
                  <a:ext uri="{FF2B5EF4-FFF2-40B4-BE49-F238E27FC236}">
                    <a16:creationId xmlns:a16="http://schemas.microsoft.com/office/drawing/2014/main" id="{7BB7D4CC-DADA-4884-8976-6C8D25B83760}"/>
                  </a:ext>
                </a:extLst>
              </p:cNvPr>
              <p:cNvCxnSpPr>
                <a:cxnSpLocks/>
                <a:stCxn id="400" idx="3"/>
              </p:cNvCxnSpPr>
              <p:nvPr/>
            </p:nvCxnSpPr>
            <p:spPr bwMode="auto">
              <a:xfrm flipV="1">
                <a:off x="725267" y="3668937"/>
                <a:ext cx="572343" cy="3198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0" name="文本框 399">
                <a:extLst>
                  <a:ext uri="{FF2B5EF4-FFF2-40B4-BE49-F238E27FC236}">
                    <a16:creationId xmlns:a16="http://schemas.microsoft.com/office/drawing/2014/main" id="{D902F297-C0B5-494E-8A08-9381ACBFF599}"/>
                  </a:ext>
                </a:extLst>
              </p:cNvPr>
              <p:cNvSpPr txBox="1"/>
              <p:nvPr/>
            </p:nvSpPr>
            <p:spPr>
              <a:xfrm>
                <a:off x="-233649" y="3788720"/>
                <a:ext cx="958917" cy="400110"/>
              </a:xfrm>
              <a:prstGeom prst="rect">
                <a:avLst/>
              </a:prstGeom>
              <a:noFill/>
            </p:spPr>
            <p:txBody>
              <a:bodyPr wrap="none" rtlCol="0">
                <a:spAutoFit/>
              </a:bodyPr>
              <a:lstStyle/>
              <a:p>
                <a:r>
                  <a:rPr lang="zh-CN" altLang="en-US" sz="2000" b="1" dirty="0"/>
                  <a:t>氧化层</a:t>
                </a:r>
              </a:p>
            </p:txBody>
          </p:sp>
          <p:sp>
            <p:nvSpPr>
              <p:cNvPr id="401" name="文本框 400">
                <a:extLst>
                  <a:ext uri="{FF2B5EF4-FFF2-40B4-BE49-F238E27FC236}">
                    <a16:creationId xmlns:a16="http://schemas.microsoft.com/office/drawing/2014/main" id="{CAF30F9A-221F-4658-9E2B-FDCDC6B53636}"/>
                  </a:ext>
                </a:extLst>
              </p:cNvPr>
              <p:cNvSpPr txBox="1"/>
              <p:nvPr/>
            </p:nvSpPr>
            <p:spPr>
              <a:xfrm>
                <a:off x="1413484" y="3973902"/>
                <a:ext cx="958917" cy="400110"/>
              </a:xfrm>
              <a:prstGeom prst="rect">
                <a:avLst/>
              </a:prstGeom>
              <a:noFill/>
            </p:spPr>
            <p:txBody>
              <a:bodyPr wrap="none" rtlCol="0">
                <a:spAutoFit/>
              </a:bodyPr>
              <a:lstStyle/>
              <a:p>
                <a:r>
                  <a:rPr lang="zh-CN" altLang="en-US" sz="2000" b="1" dirty="0"/>
                  <a:t>硅衬底</a:t>
                </a:r>
              </a:p>
            </p:txBody>
          </p:sp>
          <p:sp>
            <p:nvSpPr>
              <p:cNvPr id="402" name="文本框 401">
                <a:extLst>
                  <a:ext uri="{FF2B5EF4-FFF2-40B4-BE49-F238E27FC236}">
                    <a16:creationId xmlns:a16="http://schemas.microsoft.com/office/drawing/2014/main" id="{5C662236-7206-4EAB-93CE-0D6F9FCDFA79}"/>
                  </a:ext>
                </a:extLst>
              </p:cNvPr>
              <p:cNvSpPr txBox="1"/>
              <p:nvPr/>
            </p:nvSpPr>
            <p:spPr>
              <a:xfrm>
                <a:off x="1183604" y="4608446"/>
                <a:ext cx="1506655" cy="567041"/>
              </a:xfrm>
              <a:prstGeom prst="rect">
                <a:avLst/>
              </a:prstGeom>
              <a:noFill/>
            </p:spPr>
            <p:txBody>
              <a:bodyPr wrap="none" rtlCol="0">
                <a:spAutoFit/>
              </a:bodyPr>
              <a:lstStyle/>
              <a:p>
                <a:r>
                  <a:rPr lang="en-US" altLang="zh-CN" sz="2000" b="1" dirty="0"/>
                  <a:t>(g) </a:t>
                </a:r>
                <a:r>
                  <a:rPr lang="zh-CN" altLang="en-US" sz="2000" b="1" dirty="0"/>
                  <a:t>去胶</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zh-CN" altLang="en-US" dirty="0">
                <a:solidFill>
                  <a:schemeClr val="tx1"/>
                </a:solidFill>
              </a:rPr>
              <a:t>光刻</a:t>
            </a:r>
          </a:p>
        </p:txBody>
      </p:sp>
      <p:sp>
        <p:nvSpPr>
          <p:cNvPr id="22534" name="Rectangle 3"/>
          <p:cNvSpPr>
            <a:spLocks noGrp="1" noChangeArrowheads="1"/>
          </p:cNvSpPr>
          <p:nvPr>
            <p:ph type="body" idx="1"/>
          </p:nvPr>
        </p:nvSpPr>
        <p:spPr>
          <a:xfrm>
            <a:off x="685800" y="1752600"/>
            <a:ext cx="7772400" cy="4114800"/>
          </a:xfrm>
        </p:spPr>
        <p:txBody>
          <a:bodyPr/>
          <a:lstStyle/>
          <a:p>
            <a:pPr algn="just" eaLnBrk="1" hangingPunct="1"/>
            <a:r>
              <a:rPr lang="zh-CN" altLang="en-US" sz="2800" dirty="0">
                <a:solidFill>
                  <a:srgbClr val="C00000"/>
                </a:solidFill>
              </a:rPr>
              <a:t>甩胶</a:t>
            </a:r>
            <a:r>
              <a:rPr lang="zh-CN" altLang="en-US" sz="2800" dirty="0"/>
              <a:t>工序是在晶片表面形成适当厚度的均匀的光刻胶</a:t>
            </a:r>
          </a:p>
          <a:p>
            <a:pPr algn="just" eaLnBrk="1" hangingPunct="1"/>
            <a:r>
              <a:rPr lang="zh-CN" altLang="en-US" sz="2800" dirty="0">
                <a:solidFill>
                  <a:srgbClr val="C00000"/>
                </a:solidFill>
              </a:rPr>
              <a:t>前烘</a:t>
            </a:r>
            <a:r>
              <a:rPr lang="zh-CN" altLang="en-US" sz="2800" dirty="0"/>
              <a:t>则使光刻胶中的水分蒸干</a:t>
            </a:r>
          </a:p>
          <a:p>
            <a:pPr algn="just" eaLnBrk="1" hangingPunct="1"/>
            <a:r>
              <a:rPr lang="zh-CN" altLang="en-US" sz="2800" dirty="0">
                <a:solidFill>
                  <a:srgbClr val="C00000"/>
                </a:solidFill>
              </a:rPr>
              <a:t>曝光</a:t>
            </a:r>
            <a:r>
              <a:rPr lang="zh-CN" altLang="en-US" sz="2800" dirty="0"/>
              <a:t>则是让紫外光透过模板使光刻胶的化学性质发生改变，使相应部分能够被显影液溶解</a:t>
            </a:r>
          </a:p>
          <a:p>
            <a:pPr algn="just" eaLnBrk="1" hangingPunct="1"/>
            <a:r>
              <a:rPr lang="zh-CN" altLang="en-US" sz="2800" dirty="0">
                <a:solidFill>
                  <a:srgbClr val="C00000"/>
                </a:solidFill>
              </a:rPr>
              <a:t>显影</a:t>
            </a:r>
            <a:r>
              <a:rPr lang="zh-CN" altLang="en-US" sz="2800" dirty="0"/>
              <a:t>则是要将曝光过后的胶用显影液处理过，让该去掉的地方被溶解掉</a:t>
            </a:r>
            <a:endParaRPr lang="en-US" altLang="zh-CN" sz="2800" dirty="0"/>
          </a:p>
          <a:p>
            <a:pPr eaLnBrk="1" hangingPunct="1"/>
            <a:r>
              <a:rPr lang="zh-CN" altLang="en-US" sz="2800" dirty="0">
                <a:solidFill>
                  <a:srgbClr val="C00000"/>
                </a:solidFill>
              </a:rPr>
              <a:t>坚膜</a:t>
            </a:r>
            <a:r>
              <a:rPr lang="zh-CN" altLang="en-US" sz="2800" dirty="0"/>
              <a:t>工艺是要使光刻胶在较高的温度下变得坚固紧密，在后面的腐蚀工艺中能够相当地牢靠</a:t>
            </a:r>
          </a:p>
          <a:p>
            <a:pPr algn="just" eaLnBrk="1" hangingPunct="1"/>
            <a:endParaRPr lang="zh-CN" altLang="en-US" sz="2800" dirty="0"/>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9586" y="-75390"/>
            <a:ext cx="7772400" cy="1143000"/>
          </a:xfrm>
        </p:spPr>
        <p:txBody>
          <a:bodyPr/>
          <a:lstStyle/>
          <a:p>
            <a:pPr eaLnBrk="1" hangingPunct="1"/>
            <a:r>
              <a:rPr lang="zh-CN" altLang="en-US" dirty="0">
                <a:solidFill>
                  <a:schemeClr val="tx1"/>
                </a:solidFill>
              </a:rPr>
              <a:t>甩胶</a:t>
            </a:r>
          </a:p>
        </p:txBody>
      </p:sp>
      <p:sp>
        <p:nvSpPr>
          <p:cNvPr id="22534" name="Rectangle 3"/>
          <p:cNvSpPr>
            <a:spLocks noGrp="1" noChangeArrowheads="1"/>
          </p:cNvSpPr>
          <p:nvPr>
            <p:ph type="body" idx="1"/>
          </p:nvPr>
        </p:nvSpPr>
        <p:spPr>
          <a:xfrm>
            <a:off x="505780" y="1185799"/>
            <a:ext cx="8132440" cy="4752528"/>
          </a:xfrm>
        </p:spPr>
        <p:txBody>
          <a:bodyPr/>
          <a:lstStyle/>
          <a:p>
            <a:pPr algn="just" eaLnBrk="1" latinLnBrk="1" hangingPunct="1"/>
            <a:r>
              <a:rPr lang="zh-CN" altLang="en-US" sz="2800" b="1" dirty="0">
                <a:solidFill>
                  <a:srgbClr val="C00000"/>
                </a:solidFill>
              </a:rPr>
              <a:t>甩胶</a:t>
            </a:r>
            <a:r>
              <a:rPr lang="en-US" altLang="zh-CN" sz="2800" b="1" dirty="0">
                <a:solidFill>
                  <a:srgbClr val="C00000"/>
                </a:solidFill>
              </a:rPr>
              <a:t>(Spin-coating)</a:t>
            </a:r>
            <a:r>
              <a:rPr lang="zh-CN" altLang="en-US" sz="2800" b="1" dirty="0"/>
              <a:t>工序：</a:t>
            </a:r>
            <a:r>
              <a:rPr lang="zh-CN" altLang="en-US" sz="2800" dirty="0"/>
              <a:t>甩胶机通过旋转产生的离心力，将光刻胶均匀甩开，平铺到材料表面。甩胶机下方有一个托盘，托盘中间的洞可以抽气（抽真空）把样品背面吸附住，将光刻胶挤到样品正面，调整合适的参数旋涂。</a:t>
            </a:r>
            <a:endParaRPr lang="en-US" altLang="zh-CN" sz="2800" dirty="0"/>
          </a:p>
          <a:p>
            <a:pPr marL="0" indent="0" algn="just" eaLnBrk="1" latinLnBrk="1" hangingPunct="1">
              <a:buNone/>
            </a:pPr>
            <a:endParaRPr lang="en-US" altLang="zh-CN" sz="2800" dirty="0"/>
          </a:p>
          <a:p>
            <a:pPr marL="0" indent="0" algn="just" eaLnBrk="1" latinLnBrk="1" hangingPunct="1">
              <a:buNone/>
            </a:pPr>
            <a:endParaRPr lang="en-US" altLang="zh-CN" sz="2800" dirty="0"/>
          </a:p>
          <a:p>
            <a:pPr marL="0" indent="0" algn="just" eaLnBrk="1" latinLnBrk="1" hangingPunct="1">
              <a:buNone/>
            </a:pPr>
            <a:endParaRPr lang="en-US" altLang="zh-CN" sz="2800" dirty="0"/>
          </a:p>
          <a:p>
            <a:pPr marL="0" indent="0" algn="just" eaLnBrk="1" latinLnBrk="1" hangingPunct="1">
              <a:buNone/>
            </a:pPr>
            <a:endParaRPr lang="en-US" altLang="zh-CN" sz="2800" dirty="0"/>
          </a:p>
          <a:p>
            <a:pPr marL="0" indent="0" algn="just" eaLnBrk="1" latinLnBrk="1" hangingPunct="1">
              <a:buNone/>
            </a:pPr>
            <a:endParaRPr lang="en-US" altLang="zh-CN" sz="2800" dirty="0"/>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17</a:t>
            </a:fld>
            <a:endParaRPr lang="en-US" altLang="zh-CN"/>
          </a:p>
        </p:txBody>
      </p:sp>
      <p:grpSp>
        <p:nvGrpSpPr>
          <p:cNvPr id="7" name="组合 6">
            <a:extLst>
              <a:ext uri="{FF2B5EF4-FFF2-40B4-BE49-F238E27FC236}">
                <a16:creationId xmlns:a16="http://schemas.microsoft.com/office/drawing/2014/main" id="{C24FA3C6-C25B-8D07-DF95-F274F36FA253}"/>
              </a:ext>
            </a:extLst>
          </p:cNvPr>
          <p:cNvGrpSpPr/>
          <p:nvPr/>
        </p:nvGrpSpPr>
        <p:grpSpPr>
          <a:xfrm>
            <a:off x="510851" y="3543808"/>
            <a:ext cx="6111682" cy="1200081"/>
            <a:chOff x="827584" y="2228919"/>
            <a:chExt cx="6111682" cy="1200081"/>
          </a:xfrm>
        </p:grpSpPr>
        <p:pic>
          <p:nvPicPr>
            <p:cNvPr id="5" name="图片 4">
              <a:extLst>
                <a:ext uri="{FF2B5EF4-FFF2-40B4-BE49-F238E27FC236}">
                  <a16:creationId xmlns:a16="http://schemas.microsoft.com/office/drawing/2014/main" id="{D1814C21-0DF2-5739-7C59-BF760D637D32}"/>
                </a:ext>
              </a:extLst>
            </p:cNvPr>
            <p:cNvPicPr>
              <a:picLocks noChangeAspect="1"/>
            </p:cNvPicPr>
            <p:nvPr/>
          </p:nvPicPr>
          <p:blipFill>
            <a:blip r:embed="rId2"/>
            <a:stretch>
              <a:fillRect/>
            </a:stretch>
          </p:blipFill>
          <p:spPr>
            <a:xfrm>
              <a:off x="827584" y="2228919"/>
              <a:ext cx="1396554" cy="1200081"/>
            </a:xfrm>
            <a:prstGeom prst="rect">
              <a:avLst/>
            </a:prstGeom>
          </p:spPr>
        </p:pic>
        <p:pic>
          <p:nvPicPr>
            <p:cNvPr id="6" name="图片 5">
              <a:extLst>
                <a:ext uri="{FF2B5EF4-FFF2-40B4-BE49-F238E27FC236}">
                  <a16:creationId xmlns:a16="http://schemas.microsoft.com/office/drawing/2014/main" id="{6D4E1C7A-76CE-2A8A-FD32-1B869BC504E6}"/>
                </a:ext>
              </a:extLst>
            </p:cNvPr>
            <p:cNvPicPr>
              <a:picLocks noChangeAspect="1"/>
            </p:cNvPicPr>
            <p:nvPr/>
          </p:nvPicPr>
          <p:blipFill>
            <a:blip r:embed="rId3"/>
            <a:stretch>
              <a:fillRect/>
            </a:stretch>
          </p:blipFill>
          <p:spPr>
            <a:xfrm>
              <a:off x="2267744" y="2564904"/>
              <a:ext cx="4671522" cy="864096"/>
            </a:xfrm>
            <a:prstGeom prst="rect">
              <a:avLst/>
            </a:prstGeom>
          </p:spPr>
        </p:pic>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6BBAFE-5485-DF98-56F4-71640895BADE}"/>
                  </a:ext>
                </a:extLst>
              </p:cNvPr>
              <p:cNvSpPr txBox="1"/>
              <p:nvPr/>
            </p:nvSpPr>
            <p:spPr>
              <a:xfrm>
                <a:off x="6467033" y="3543808"/>
                <a:ext cx="2413963" cy="1690976"/>
              </a:xfrm>
              <a:prstGeom prst="rect">
                <a:avLst/>
              </a:prstGeom>
              <a:noFill/>
            </p:spPr>
            <p:txBody>
              <a:bodyPr wrap="square" rtlCol="0">
                <a:spAutoFit/>
              </a:bodyPr>
              <a:lstStyle/>
              <a:p>
                <a:r>
                  <a:rPr lang="zh-CN" altLang="en-US" b="1" dirty="0"/>
                  <a:t>胶厚：</a:t>
                </a:r>
                <a14:m>
                  <m:oMath xmlns:m="http://schemas.openxmlformats.org/officeDocument/2006/math">
                    <m:r>
                      <a:rPr lang="en-US" altLang="zh-CN" sz="2000" b="0" i="1" smtClean="0">
                        <a:latin typeface="Cambria Math" panose="02040503050406030204" pitchFamily="18" charset="0"/>
                      </a:rPr>
                      <m:t>h</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d>
                          <m:dPr>
                            <m:ctrlPr>
                              <a:rPr lang="en-US" altLang="zh-CN" sz="2000" i="1">
                                <a:latin typeface="Cambria Math" panose="02040503050406030204" pitchFamily="18" charset="0"/>
                                <a:ea typeface="Cambria Math" panose="02040503050406030204" pitchFamily="18" charset="0"/>
                              </a:rPr>
                            </m:ctrlPr>
                          </m:dPr>
                          <m:e>
                            <m:f>
                              <m:fPr>
                                <m:ctrlPr>
                                  <a:rPr lang="en-US" altLang="zh-CN" sz="2000" i="1">
                                    <a:latin typeface="Cambria Math" panose="02040503050406030204" pitchFamily="18" charset="0"/>
                                    <a:ea typeface="Cambria Math" panose="02040503050406030204" pitchFamily="18" charset="0"/>
                                  </a:rPr>
                                </m:ctrlPr>
                              </m:fPr>
                              <m:num>
                                <m:r>
                                  <a:rPr lang="zh-CN" altLang="en-US" sz="2000" i="1">
                                    <a:latin typeface="Cambria Math" panose="02040503050406030204" pitchFamily="18" charset="0"/>
                                    <a:ea typeface="Cambria Math" panose="02040503050406030204" pitchFamily="18" charset="0"/>
                                  </a:rPr>
                                  <m:t>𝜇</m:t>
                                </m:r>
                              </m:num>
                              <m:den>
                                <m:r>
                                  <a:rPr lang="en-US" altLang="zh-CN" sz="2000" i="1">
                                    <a:latin typeface="Cambria Math" panose="02040503050406030204" pitchFamily="18" charset="0"/>
                                    <a:ea typeface="Cambria Math" panose="02040503050406030204" pitchFamily="18" charset="0"/>
                                  </a:rPr>
                                  <m:t>𝑡</m:t>
                                </m:r>
                                <m:r>
                                  <a:rPr lang="zh-CN" altLang="en-US" sz="2000" i="1">
                                    <a:latin typeface="Cambria Math" panose="02040503050406030204" pitchFamily="18" charset="0"/>
                                    <a:ea typeface="Cambria Math" panose="02040503050406030204" pitchFamily="18" charset="0"/>
                                  </a:rPr>
                                  <m:t>𝜔</m:t>
                                </m:r>
                              </m:den>
                            </m:f>
                          </m:e>
                        </m:d>
                      </m:e>
                      <m:sup>
                        <m:r>
                          <a:rPr lang="en-US" altLang="zh-CN" sz="2000" b="0" i="1" smtClean="0">
                            <a:latin typeface="Cambria Math" panose="02040503050406030204" pitchFamily="18" charset="0"/>
                            <a:ea typeface="Cambria Math" panose="02040503050406030204" pitchFamily="18" charset="0"/>
                          </a:rPr>
                          <m:t>2</m:t>
                        </m:r>
                      </m:sup>
                    </m:sSup>
                  </m:oMath>
                </a14:m>
                <a:endParaRPr lang="en-US" altLang="zh-CN" sz="2000" dirty="0"/>
              </a:p>
              <a:p>
                <a:pPr algn="r">
                  <a:spcBef>
                    <a:spcPts val="1200"/>
                  </a:spcBef>
                </a:pPr>
                <a14:m>
                  <m:oMath xmlns:m="http://schemas.openxmlformats.org/officeDocument/2006/math">
                    <m:r>
                      <a:rPr lang="zh-CN" altLang="en-US" sz="2000" i="1" smtClean="0">
                        <a:latin typeface="Cambria Math" panose="02040503050406030204" pitchFamily="18" charset="0"/>
                      </a:rPr>
                      <m:t>𝜇</m:t>
                    </m:r>
                    <m:r>
                      <a:rPr lang="zh-CN" altLang="en-US" sz="2000" i="1">
                        <a:latin typeface="Cambria Math" panose="02040503050406030204" pitchFamily="18" charset="0"/>
                      </a:rPr>
                      <m:t>：</m:t>
                    </m:r>
                  </m:oMath>
                </a14:m>
                <a:r>
                  <a:rPr lang="zh-CN" altLang="en-US" sz="2000" dirty="0"/>
                  <a:t>粘度</a:t>
                </a:r>
                <a:r>
                  <a:rPr lang="en-US" altLang="zh-CN" sz="2000" dirty="0"/>
                  <a:t> </a:t>
                </a:r>
                <a:endParaRPr lang="en-US" altLang="zh-CN" sz="2000" b="0" i="1" dirty="0">
                  <a:latin typeface="Cambria Math" panose="02040503050406030204" pitchFamily="18" charset="0"/>
                </a:endParaRPr>
              </a:p>
              <a:p>
                <a:pPr algn="r"/>
                <a14:m>
                  <m:oMath xmlns:m="http://schemas.openxmlformats.org/officeDocument/2006/math">
                    <m:r>
                      <a:rPr lang="en-US" altLang="zh-CN" sz="2000" b="0" i="1" smtClean="0">
                        <a:latin typeface="Cambria Math" panose="02040503050406030204" pitchFamily="18" charset="0"/>
                      </a:rPr>
                      <m:t>𝑡</m:t>
                    </m:r>
                    <m:r>
                      <a:rPr lang="zh-CN" altLang="en-US" sz="2000" i="1">
                        <a:latin typeface="Cambria Math" panose="02040503050406030204" pitchFamily="18" charset="0"/>
                      </a:rPr>
                      <m:t>：</m:t>
                    </m:r>
                  </m:oMath>
                </a14:m>
                <a:r>
                  <a:rPr lang="zh-CN" altLang="en-US" sz="2000" dirty="0"/>
                  <a:t>时间</a:t>
                </a:r>
                <a:endParaRPr lang="en-US" altLang="zh-CN" sz="2000" dirty="0"/>
              </a:p>
              <a:p>
                <a:pPr algn="r"/>
                <a14:m>
                  <m:oMath xmlns:m="http://schemas.openxmlformats.org/officeDocument/2006/math">
                    <m:r>
                      <a:rPr lang="zh-CN" altLang="en-US" sz="2000" i="1" smtClean="0">
                        <a:latin typeface="Cambria Math" panose="02040503050406030204" pitchFamily="18" charset="0"/>
                      </a:rPr>
                      <m:t>𝜔</m:t>
                    </m:r>
                    <m:r>
                      <a:rPr lang="zh-CN" altLang="en-US" sz="2000" i="1">
                        <a:latin typeface="Cambria Math" panose="02040503050406030204" pitchFamily="18" charset="0"/>
                      </a:rPr>
                      <m:t>：</m:t>
                    </m:r>
                  </m:oMath>
                </a14:m>
                <a:r>
                  <a:rPr lang="zh-CN" altLang="en-US" sz="2000" dirty="0"/>
                  <a:t>转速 </a:t>
                </a:r>
              </a:p>
            </p:txBody>
          </p:sp>
        </mc:Choice>
        <mc:Fallback xmlns="">
          <p:sp>
            <p:nvSpPr>
              <p:cNvPr id="8" name="文本框 7">
                <a:extLst>
                  <a:ext uri="{FF2B5EF4-FFF2-40B4-BE49-F238E27FC236}">
                    <a16:creationId xmlns:a16="http://schemas.microsoft.com/office/drawing/2014/main" id="{A66BBAFE-5485-DF98-56F4-71640895BADE}"/>
                  </a:ext>
                </a:extLst>
              </p:cNvPr>
              <p:cNvSpPr txBox="1">
                <a:spLocks noRot="1" noChangeAspect="1" noMove="1" noResize="1" noEditPoints="1" noAdjustHandles="1" noChangeArrowheads="1" noChangeShapeType="1" noTextEdit="1"/>
              </p:cNvSpPr>
              <p:nvPr/>
            </p:nvSpPr>
            <p:spPr>
              <a:xfrm>
                <a:off x="6467033" y="3543808"/>
                <a:ext cx="2413963" cy="1690976"/>
              </a:xfrm>
              <a:prstGeom prst="rect">
                <a:avLst/>
              </a:prstGeom>
              <a:blipFill>
                <a:blip r:embed="rId4"/>
                <a:stretch>
                  <a:fillRect l="-4040" r="-2525" b="-431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0F620C6-AE89-0FA6-A9DC-FBFEF4114CD4}"/>
              </a:ext>
            </a:extLst>
          </p:cNvPr>
          <p:cNvSpPr txBox="1"/>
          <p:nvPr/>
        </p:nvSpPr>
        <p:spPr>
          <a:xfrm>
            <a:off x="1115616" y="5385478"/>
            <a:ext cx="5256584" cy="707886"/>
          </a:xfrm>
          <a:prstGeom prst="rect">
            <a:avLst/>
          </a:prstGeom>
          <a:noFill/>
        </p:spPr>
        <p:txBody>
          <a:bodyPr wrap="square" rtlCol="0">
            <a:spAutoFit/>
          </a:bodyPr>
          <a:lstStyle/>
          <a:p>
            <a:r>
              <a:rPr lang="zh-CN" altLang="en-US" sz="2000" b="1" i="1" u="sng" dirty="0">
                <a:solidFill>
                  <a:srgbClr val="FF0000"/>
                </a:solidFill>
              </a:rPr>
              <a:t>对于不同光栅周期，胶的厚度也不同，一般</a:t>
            </a:r>
            <a:r>
              <a:rPr lang="en-US" altLang="zh-CN" sz="2000" b="1" i="1" u="sng" dirty="0">
                <a:solidFill>
                  <a:srgbClr val="FF0000"/>
                </a:solidFill>
              </a:rPr>
              <a:t>240nm</a:t>
            </a:r>
            <a:r>
              <a:rPr lang="zh-CN" altLang="en-US" sz="2000" b="1" i="1" u="sng" dirty="0">
                <a:solidFill>
                  <a:srgbClr val="FF0000"/>
                </a:solidFill>
              </a:rPr>
              <a:t>周期的光栅旋涂厚度为</a:t>
            </a:r>
            <a:r>
              <a:rPr lang="en-US" altLang="zh-CN" sz="2000" b="1" i="1" u="sng" dirty="0">
                <a:solidFill>
                  <a:srgbClr val="FF0000"/>
                </a:solidFill>
              </a:rPr>
              <a:t>100nm</a:t>
            </a:r>
            <a:endParaRPr lang="zh-CN" altLang="en-US" sz="2000" b="1" i="1" u="sng" dirty="0">
              <a:solidFill>
                <a:srgbClr val="FF0000"/>
              </a:solidFill>
            </a:endParaRPr>
          </a:p>
        </p:txBody>
      </p:sp>
      <p:sp>
        <p:nvSpPr>
          <p:cNvPr id="10" name="Text Box 1031">
            <a:extLst>
              <a:ext uri="{FF2B5EF4-FFF2-40B4-BE49-F238E27FC236}">
                <a16:creationId xmlns:a16="http://schemas.microsoft.com/office/drawing/2014/main" id="{C4004F2E-22B5-50B2-677A-E235BB2B527B}"/>
              </a:ext>
            </a:extLst>
          </p:cNvPr>
          <p:cNvSpPr txBox="1">
            <a:spLocks noChangeArrowheads="1"/>
          </p:cNvSpPr>
          <p:nvPr/>
        </p:nvSpPr>
        <p:spPr bwMode="auto">
          <a:xfrm>
            <a:off x="2051720" y="4782574"/>
            <a:ext cx="2853450" cy="338808"/>
          </a:xfrm>
          <a:prstGeom prst="rect">
            <a:avLst/>
          </a:prstGeom>
          <a:noFill/>
          <a:ln w="9525">
            <a:noFill/>
            <a:miter lim="800000"/>
            <a:headEnd/>
            <a:tailEnd/>
          </a:ln>
        </p:spPr>
        <p:txBody>
          <a:bodyPr/>
          <a:lstStyle/>
          <a:p>
            <a:pPr algn="ctr">
              <a:spcBef>
                <a:spcPts val="750"/>
              </a:spcBef>
              <a:spcAft>
                <a:spcPts val="800"/>
              </a:spcAft>
            </a:pPr>
            <a:r>
              <a:rPr lang="zh-CN" altLang="en-US" sz="2000" b="1" dirty="0">
                <a:latin typeface="宋体" panose="02010600030101010101" pitchFamily="2" charset="-122"/>
              </a:rPr>
              <a:t>图：甩胶与前烘示意图</a:t>
            </a:r>
          </a:p>
        </p:txBody>
      </p:sp>
    </p:spTree>
    <p:extLst>
      <p:ext uri="{BB962C8B-B14F-4D97-AF65-F5344CB8AC3E}">
        <p14:creationId xmlns:p14="http://schemas.microsoft.com/office/powerpoint/2010/main" val="237042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9586" y="-75390"/>
            <a:ext cx="7772400" cy="1143000"/>
          </a:xfrm>
        </p:spPr>
        <p:txBody>
          <a:bodyPr/>
          <a:lstStyle/>
          <a:p>
            <a:pPr eaLnBrk="1" hangingPunct="1"/>
            <a:r>
              <a:rPr lang="zh-CN" altLang="en-US" dirty="0">
                <a:solidFill>
                  <a:schemeClr val="tx1"/>
                </a:solidFill>
              </a:rPr>
              <a:t>前烘</a:t>
            </a:r>
          </a:p>
        </p:txBody>
      </p:sp>
      <p:sp>
        <p:nvSpPr>
          <p:cNvPr id="22534" name="Rectangle 3"/>
          <p:cNvSpPr>
            <a:spLocks noGrp="1" noChangeArrowheads="1"/>
          </p:cNvSpPr>
          <p:nvPr>
            <p:ph type="body" idx="1"/>
          </p:nvPr>
        </p:nvSpPr>
        <p:spPr>
          <a:xfrm>
            <a:off x="395536" y="908720"/>
            <a:ext cx="8132440" cy="4752528"/>
          </a:xfrm>
        </p:spPr>
        <p:txBody>
          <a:bodyPr/>
          <a:lstStyle/>
          <a:p>
            <a:pPr eaLnBrk="1" latinLnBrk="1" hangingPunct="1"/>
            <a:r>
              <a:rPr lang="zh-CN" altLang="en-US" sz="2800" b="1" kern="0" dirty="0">
                <a:solidFill>
                  <a:srgbClr val="C00000"/>
                </a:solidFill>
              </a:rPr>
              <a:t>前烘</a:t>
            </a:r>
            <a:r>
              <a:rPr lang="en-US" altLang="zh-CN" sz="2800" b="1" kern="0" dirty="0">
                <a:solidFill>
                  <a:srgbClr val="C00000"/>
                </a:solidFill>
              </a:rPr>
              <a:t>(Photoresist Prebake)</a:t>
            </a:r>
            <a:r>
              <a:rPr lang="zh-CN" altLang="en-US" sz="2800" b="1" kern="0" dirty="0"/>
              <a:t>工序：</a:t>
            </a:r>
            <a:r>
              <a:rPr lang="zh-CN" altLang="en-US" sz="2800" kern="0" dirty="0"/>
              <a:t>前烘也被称为软烘，目的使光刻胶中的水分蒸干，即在一定的温度下，使光刻胶膜里面的溶剂缓慢地、充分地逸出来，使光刻胶膜干燥。光刻胶前烘的原因主要有：</a:t>
            </a:r>
            <a:r>
              <a:rPr lang="en-US" altLang="zh-CN" sz="2800" kern="0" dirty="0"/>
              <a:t>1)</a:t>
            </a:r>
            <a:r>
              <a:rPr lang="zh-CN" altLang="en-US" sz="2800" kern="0" dirty="0"/>
              <a:t>将硅片上覆盖的光刻胶溶剂去除；</a:t>
            </a:r>
            <a:r>
              <a:rPr lang="en-US" altLang="zh-CN" sz="2800" kern="0" dirty="0"/>
              <a:t>2)</a:t>
            </a:r>
            <a:r>
              <a:rPr lang="zh-CN" altLang="en-US" sz="2800" kern="0" dirty="0"/>
              <a:t>增强光刻胶的粘附性以便在显影时光刻胶可以更好地粘附；</a:t>
            </a:r>
            <a:r>
              <a:rPr lang="en-US" altLang="zh-CN" sz="2800" kern="0" dirty="0"/>
              <a:t>3)</a:t>
            </a:r>
            <a:r>
              <a:rPr lang="zh-CN" altLang="en-US" sz="2800" kern="0" dirty="0"/>
              <a:t>缓和在旋转过程中光刻胶胶膜内产生的应力；</a:t>
            </a:r>
            <a:r>
              <a:rPr lang="en-US" altLang="zh-CN" sz="2800" kern="0" dirty="0"/>
              <a:t>4)</a:t>
            </a:r>
            <a:r>
              <a:rPr lang="zh-CN" altLang="en-US" sz="2800" kern="0" dirty="0"/>
              <a:t>防止光刻胶沾到设备上（保持器械洁净）。</a:t>
            </a:r>
            <a:endParaRPr lang="en-US" altLang="zh-CN" sz="2800" kern="0" dirty="0"/>
          </a:p>
          <a:p>
            <a:pPr algn="just" eaLnBrk="1" latinLnBrk="1" hangingPunct="1"/>
            <a:endParaRPr lang="en-US" altLang="zh-CN" sz="2000" dirty="0"/>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18</a:t>
            </a:fld>
            <a:endParaRPr lang="en-US" altLang="zh-CN"/>
          </a:p>
        </p:txBody>
      </p:sp>
      <p:grpSp>
        <p:nvGrpSpPr>
          <p:cNvPr id="4" name="组合 3">
            <a:extLst>
              <a:ext uri="{FF2B5EF4-FFF2-40B4-BE49-F238E27FC236}">
                <a16:creationId xmlns:a16="http://schemas.microsoft.com/office/drawing/2014/main" id="{98519641-F4A0-909D-4DA3-B3F6234FC3B8}"/>
              </a:ext>
            </a:extLst>
          </p:cNvPr>
          <p:cNvGrpSpPr/>
          <p:nvPr/>
        </p:nvGrpSpPr>
        <p:grpSpPr>
          <a:xfrm>
            <a:off x="2341853" y="4461167"/>
            <a:ext cx="6111682" cy="1200081"/>
            <a:chOff x="827584" y="2228919"/>
            <a:chExt cx="6111682" cy="1200081"/>
          </a:xfrm>
        </p:grpSpPr>
        <p:pic>
          <p:nvPicPr>
            <p:cNvPr id="11" name="图片 10">
              <a:extLst>
                <a:ext uri="{FF2B5EF4-FFF2-40B4-BE49-F238E27FC236}">
                  <a16:creationId xmlns:a16="http://schemas.microsoft.com/office/drawing/2014/main" id="{6730F63C-1B50-3D44-0A41-7EC2DDF909ED}"/>
                </a:ext>
              </a:extLst>
            </p:cNvPr>
            <p:cNvPicPr>
              <a:picLocks noChangeAspect="1"/>
            </p:cNvPicPr>
            <p:nvPr/>
          </p:nvPicPr>
          <p:blipFill>
            <a:blip r:embed="rId2"/>
            <a:stretch>
              <a:fillRect/>
            </a:stretch>
          </p:blipFill>
          <p:spPr>
            <a:xfrm>
              <a:off x="827584" y="2228919"/>
              <a:ext cx="1396554" cy="1200081"/>
            </a:xfrm>
            <a:prstGeom prst="rect">
              <a:avLst/>
            </a:prstGeom>
          </p:spPr>
        </p:pic>
        <p:pic>
          <p:nvPicPr>
            <p:cNvPr id="12" name="图片 11">
              <a:extLst>
                <a:ext uri="{FF2B5EF4-FFF2-40B4-BE49-F238E27FC236}">
                  <a16:creationId xmlns:a16="http://schemas.microsoft.com/office/drawing/2014/main" id="{EB5C7F88-87DF-42A0-BEF8-E13416E00DA5}"/>
                </a:ext>
              </a:extLst>
            </p:cNvPr>
            <p:cNvPicPr>
              <a:picLocks noChangeAspect="1"/>
            </p:cNvPicPr>
            <p:nvPr/>
          </p:nvPicPr>
          <p:blipFill>
            <a:blip r:embed="rId3"/>
            <a:stretch>
              <a:fillRect/>
            </a:stretch>
          </p:blipFill>
          <p:spPr>
            <a:xfrm>
              <a:off x="2267744" y="2564904"/>
              <a:ext cx="4671522" cy="864096"/>
            </a:xfrm>
            <a:prstGeom prst="rect">
              <a:avLst/>
            </a:prstGeom>
          </p:spPr>
        </p:pic>
      </p:grpSp>
      <p:sp>
        <p:nvSpPr>
          <p:cNvPr id="13" name="Text Box 1031">
            <a:extLst>
              <a:ext uri="{FF2B5EF4-FFF2-40B4-BE49-F238E27FC236}">
                <a16:creationId xmlns:a16="http://schemas.microsoft.com/office/drawing/2014/main" id="{87720AA4-1BDE-A321-10B5-C65336A081D8}"/>
              </a:ext>
            </a:extLst>
          </p:cNvPr>
          <p:cNvSpPr txBox="1">
            <a:spLocks noChangeArrowheads="1"/>
          </p:cNvSpPr>
          <p:nvPr/>
        </p:nvSpPr>
        <p:spPr bwMode="auto">
          <a:xfrm>
            <a:off x="3882722" y="5699933"/>
            <a:ext cx="2853450" cy="338808"/>
          </a:xfrm>
          <a:prstGeom prst="rect">
            <a:avLst/>
          </a:prstGeom>
          <a:noFill/>
          <a:ln w="9525">
            <a:noFill/>
            <a:miter lim="800000"/>
            <a:headEnd/>
            <a:tailEnd/>
          </a:ln>
        </p:spPr>
        <p:txBody>
          <a:bodyPr/>
          <a:lstStyle/>
          <a:p>
            <a:pPr algn="ctr">
              <a:spcBef>
                <a:spcPts val="750"/>
              </a:spcBef>
              <a:spcAft>
                <a:spcPts val="800"/>
              </a:spcAft>
            </a:pPr>
            <a:r>
              <a:rPr lang="zh-CN" altLang="en-US" sz="2000" b="1" dirty="0">
                <a:latin typeface="宋体" panose="02010600030101010101" pitchFamily="2" charset="-122"/>
              </a:rPr>
              <a:t>图：甩胶与前烘示意图</a:t>
            </a:r>
          </a:p>
        </p:txBody>
      </p:sp>
    </p:spTree>
    <p:extLst>
      <p:ext uri="{BB962C8B-B14F-4D97-AF65-F5344CB8AC3E}">
        <p14:creationId xmlns:p14="http://schemas.microsoft.com/office/powerpoint/2010/main" val="353493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71400"/>
            <a:ext cx="7772400" cy="1143000"/>
          </a:xfrm>
        </p:spPr>
        <p:txBody>
          <a:bodyPr/>
          <a:lstStyle/>
          <a:p>
            <a:pPr eaLnBrk="1" hangingPunct="1"/>
            <a:r>
              <a:rPr lang="zh-CN" altLang="en-US" dirty="0">
                <a:solidFill>
                  <a:schemeClr val="tx1"/>
                </a:solidFill>
              </a:rPr>
              <a:t>光刻胶</a:t>
            </a:r>
          </a:p>
        </p:txBody>
      </p:sp>
      <p:sp>
        <p:nvSpPr>
          <p:cNvPr id="22534" name="Rectangle 3"/>
          <p:cNvSpPr>
            <a:spLocks noGrp="1" noChangeArrowheads="1"/>
          </p:cNvSpPr>
          <p:nvPr>
            <p:ph type="body" idx="1"/>
          </p:nvPr>
        </p:nvSpPr>
        <p:spPr>
          <a:xfrm>
            <a:off x="35496" y="782824"/>
            <a:ext cx="9001000" cy="1638064"/>
          </a:xfrm>
        </p:spPr>
        <p:txBody>
          <a:bodyPr/>
          <a:lstStyle/>
          <a:p>
            <a:pPr eaLnBrk="1" latinLnBrk="1" hangingPunct="1"/>
            <a:r>
              <a:rPr lang="zh-CN" altLang="en-US" sz="2800" b="1" dirty="0">
                <a:solidFill>
                  <a:srgbClr val="C00000"/>
                </a:solidFill>
              </a:rPr>
              <a:t>光刻胶</a:t>
            </a:r>
            <a:r>
              <a:rPr lang="en-US" altLang="zh-CN" sz="2800" b="1" dirty="0">
                <a:solidFill>
                  <a:srgbClr val="C00000"/>
                </a:solidFill>
              </a:rPr>
              <a:t>(Photoresist</a:t>
            </a:r>
            <a:r>
              <a:rPr lang="zh-CN" altLang="en-US" sz="2800" b="1" dirty="0">
                <a:solidFill>
                  <a:srgbClr val="C00000"/>
                </a:solidFill>
              </a:rPr>
              <a:t>，</a:t>
            </a:r>
            <a:r>
              <a:rPr lang="en-US" altLang="zh-CN" sz="2800" b="1" dirty="0">
                <a:solidFill>
                  <a:srgbClr val="C00000"/>
                </a:solidFill>
              </a:rPr>
              <a:t>PR)</a:t>
            </a:r>
            <a:r>
              <a:rPr lang="zh-CN" altLang="en-US" sz="2800" dirty="0"/>
              <a:t>：光刻胶根据类型分为正胶与负胶。正胶被紫外光曝光的区域在显影液中软化并溶解，留下与掩膜版投影相同的图案。负性光刻胶在曝光后因交联变得不可溶解并硬化，不能在溶剂中被洗掉，留下投影掩膜版外的图形。负性光刻胶是最早应用在半导体光刻工艺中的光刻胶。</a:t>
            </a:r>
            <a:endParaRPr lang="en-US" altLang="zh-CN" sz="2800" b="1" dirty="0">
              <a:solidFill>
                <a:srgbClr val="C00000"/>
              </a:solidFill>
            </a:endParaRP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19</a:t>
            </a:fld>
            <a:endParaRPr lang="en-US" altLang="zh-CN"/>
          </a:p>
        </p:txBody>
      </p:sp>
      <p:pic>
        <p:nvPicPr>
          <p:cNvPr id="5" name="图片 4">
            <a:extLst>
              <a:ext uri="{FF2B5EF4-FFF2-40B4-BE49-F238E27FC236}">
                <a16:creationId xmlns:a16="http://schemas.microsoft.com/office/drawing/2014/main" id="{43C00769-B31E-6F0C-F643-A5F5322CF2B3}"/>
              </a:ext>
            </a:extLst>
          </p:cNvPr>
          <p:cNvPicPr>
            <a:picLocks noChangeAspect="1"/>
          </p:cNvPicPr>
          <p:nvPr/>
        </p:nvPicPr>
        <p:blipFill>
          <a:blip r:embed="rId2"/>
          <a:stretch>
            <a:fillRect/>
          </a:stretch>
        </p:blipFill>
        <p:spPr>
          <a:xfrm>
            <a:off x="1637556" y="3649910"/>
            <a:ext cx="5868144" cy="2298403"/>
          </a:xfrm>
          <a:prstGeom prst="rect">
            <a:avLst/>
          </a:prstGeom>
        </p:spPr>
      </p:pic>
      <p:sp>
        <p:nvSpPr>
          <p:cNvPr id="6" name="Text Box 1031">
            <a:extLst>
              <a:ext uri="{FF2B5EF4-FFF2-40B4-BE49-F238E27FC236}">
                <a16:creationId xmlns:a16="http://schemas.microsoft.com/office/drawing/2014/main" id="{62243213-0111-C763-E4CE-334149635E9B}"/>
              </a:ext>
            </a:extLst>
          </p:cNvPr>
          <p:cNvSpPr txBox="1">
            <a:spLocks noChangeArrowheads="1"/>
          </p:cNvSpPr>
          <p:nvPr/>
        </p:nvSpPr>
        <p:spPr bwMode="auto">
          <a:xfrm>
            <a:off x="6444208" y="5590145"/>
            <a:ext cx="2477988" cy="338808"/>
          </a:xfrm>
          <a:prstGeom prst="rect">
            <a:avLst/>
          </a:prstGeom>
          <a:noFill/>
          <a:ln w="9525">
            <a:noFill/>
            <a:miter lim="800000"/>
            <a:headEnd/>
            <a:tailEnd/>
          </a:ln>
        </p:spPr>
        <p:txBody>
          <a:bodyPr/>
          <a:lstStyle/>
          <a:p>
            <a:pPr algn="ctr">
              <a:spcBef>
                <a:spcPts val="750"/>
              </a:spcBef>
              <a:spcAft>
                <a:spcPts val="800"/>
              </a:spcAft>
            </a:pPr>
            <a:r>
              <a:rPr lang="zh-CN" altLang="en-US" sz="1400" b="1" dirty="0">
                <a:latin typeface="宋体" panose="02010600030101010101" pitchFamily="2" charset="-122"/>
              </a:rPr>
              <a:t>图：正负胶的光刻效果</a:t>
            </a:r>
          </a:p>
        </p:txBody>
      </p:sp>
    </p:spTree>
    <p:extLst>
      <p:ext uri="{BB962C8B-B14F-4D97-AF65-F5344CB8AC3E}">
        <p14:creationId xmlns:p14="http://schemas.microsoft.com/office/powerpoint/2010/main" val="335897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73832"/>
            <a:ext cx="8229600" cy="1143000"/>
          </a:xfrm>
        </p:spPr>
        <p:txBody>
          <a:bodyPr>
            <a:normAutofit fontScale="90000"/>
          </a:bodyPr>
          <a:lstStyle/>
          <a:p>
            <a:r>
              <a:rPr lang="zh-CN" altLang="en-US" dirty="0">
                <a:latin typeface="Times New Roman" panose="02020603050405020304" pitchFamily="18" charset="0"/>
                <a:ea typeface="+mn-ea"/>
                <a:cs typeface="Times New Roman" panose="02020603050405020304" pitchFamily="18" charset="0"/>
              </a:rPr>
              <a:t>第九章 半导体光电子器件的主要制作技术</a:t>
            </a:r>
            <a:endParaRPr lang="zh-CN" altLang="en-US" dirty="0">
              <a:solidFill>
                <a:schemeClr val="bg1"/>
              </a:solidFill>
              <a:latin typeface="Times New Roman" panose="02020603050405020304" pitchFamily="18" charset="0"/>
              <a:ea typeface="+mn-ea"/>
              <a:cs typeface="Times New Roman" panose="02020603050405020304" pitchFamily="18" charset="0"/>
            </a:endParaRPr>
          </a:p>
        </p:txBody>
      </p:sp>
      <p:sp>
        <p:nvSpPr>
          <p:cNvPr id="3" name="内容占位符 2"/>
          <p:cNvSpPr>
            <a:spLocks noGrp="1"/>
          </p:cNvSpPr>
          <p:nvPr>
            <p:ph idx="1"/>
          </p:nvPr>
        </p:nvSpPr>
        <p:spPr>
          <a:xfrm>
            <a:off x="951012" y="2276872"/>
            <a:ext cx="7241976" cy="4032448"/>
          </a:xfrm>
        </p:spPr>
        <p:txBody>
          <a:bodyPr>
            <a:noAutofit/>
          </a:bodyPr>
          <a:lstStyle/>
          <a:p>
            <a:pPr>
              <a:buNone/>
            </a:pPr>
            <a:r>
              <a:rPr lang="en-US" altLang="zh-CN" sz="2800" dirty="0">
                <a:solidFill>
                  <a:schemeClr val="bg1"/>
                </a:solidFill>
                <a:latin typeface="Times New Roman" panose="02020603050405020304" pitchFamily="18" charset="0"/>
                <a:ea typeface="+mn-ea"/>
                <a:cs typeface="Times New Roman" panose="02020603050405020304" pitchFamily="18" charset="0"/>
              </a:rPr>
              <a:t>9.1 </a:t>
            </a:r>
            <a:r>
              <a:rPr lang="zh-CN" altLang="en-US" sz="2800" dirty="0">
                <a:solidFill>
                  <a:schemeClr val="bg1"/>
                </a:solidFill>
                <a:latin typeface="Times New Roman" panose="02020603050405020304" pitchFamily="18" charset="0"/>
                <a:cs typeface="Times New Roman" panose="02020603050405020304" pitchFamily="18" charset="0"/>
              </a:rPr>
              <a:t>半导体光电子器件的主要制作技术</a:t>
            </a:r>
            <a:endParaRPr lang="en-US" altLang="zh-CN" sz="2800" dirty="0">
              <a:solidFill>
                <a:schemeClr val="bg1"/>
              </a:solidFill>
              <a:latin typeface="Times New Roman" panose="02020603050405020304" pitchFamily="18" charset="0"/>
              <a:ea typeface="+mn-ea"/>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ea typeface="+mn-ea"/>
                <a:cs typeface="Times New Roman" panose="02020603050405020304" pitchFamily="18" charset="0"/>
              </a:rPr>
              <a:t>9.2 </a:t>
            </a:r>
            <a:r>
              <a:rPr lang="zh-CN" altLang="en-US" sz="2800" dirty="0">
                <a:solidFill>
                  <a:schemeClr val="bg1"/>
                </a:solidFill>
                <a:latin typeface="Times New Roman" panose="02020603050405020304" pitchFamily="18" charset="0"/>
                <a:cs typeface="Times New Roman" panose="02020603050405020304" pitchFamily="18" charset="0"/>
              </a:rPr>
              <a:t>外延生长技术</a:t>
            </a:r>
            <a:endParaRPr lang="en-US" altLang="zh-CN" sz="2800" dirty="0">
              <a:solidFill>
                <a:schemeClr val="bg1"/>
              </a:solidFill>
              <a:latin typeface="Times New Roman" panose="02020603050405020304" pitchFamily="18" charset="0"/>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ea typeface="+mn-ea"/>
                <a:cs typeface="Times New Roman" panose="02020603050405020304" pitchFamily="18" charset="0"/>
              </a:rPr>
              <a:t>9.3 </a:t>
            </a:r>
            <a:r>
              <a:rPr lang="zh-CN" altLang="en-US" sz="2800" dirty="0">
                <a:solidFill>
                  <a:schemeClr val="bg1"/>
                </a:solidFill>
                <a:latin typeface="Times New Roman" panose="02020603050405020304" pitchFamily="18" charset="0"/>
                <a:cs typeface="Times New Roman" panose="02020603050405020304" pitchFamily="18" charset="0"/>
              </a:rPr>
              <a:t>光刻与刻蚀</a:t>
            </a:r>
            <a:endParaRPr lang="en-US" altLang="zh-CN" sz="2800" dirty="0">
              <a:solidFill>
                <a:schemeClr val="bg1"/>
              </a:solidFill>
              <a:latin typeface="Times New Roman" panose="02020603050405020304" pitchFamily="18" charset="0"/>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ea typeface="+mn-ea"/>
                <a:cs typeface="Times New Roman" panose="02020603050405020304" pitchFamily="18" charset="0"/>
              </a:rPr>
              <a:t>9.4 </a:t>
            </a:r>
            <a:r>
              <a:rPr lang="zh-CN" altLang="en-US" sz="2800" dirty="0">
                <a:solidFill>
                  <a:schemeClr val="bg1"/>
                </a:solidFill>
                <a:latin typeface="Times New Roman" panose="02020603050405020304" pitchFamily="18" charset="0"/>
                <a:cs typeface="Times New Roman" panose="02020603050405020304" pitchFamily="18" charset="0"/>
              </a:rPr>
              <a:t>薄膜沉积</a:t>
            </a:r>
            <a:endParaRPr lang="en-US" altLang="zh-CN" sz="2800" dirty="0">
              <a:solidFill>
                <a:schemeClr val="bg1"/>
              </a:solidFill>
              <a:latin typeface="Times New Roman" panose="02020603050405020304" pitchFamily="18" charset="0"/>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cs typeface="Times New Roman" panose="02020603050405020304" pitchFamily="18" charset="0"/>
              </a:rPr>
              <a:t>9.5 </a:t>
            </a:r>
            <a:r>
              <a:rPr lang="zh-CN" altLang="en-US" sz="2800" dirty="0">
                <a:solidFill>
                  <a:schemeClr val="bg1"/>
                </a:solidFill>
                <a:latin typeface="Times New Roman" panose="02020603050405020304" pitchFamily="18" charset="0"/>
                <a:cs typeface="Times New Roman" panose="02020603050405020304" pitchFamily="18" charset="0"/>
              </a:rPr>
              <a:t>减薄、磨片与解理</a:t>
            </a:r>
            <a:endParaRPr lang="en-US" altLang="zh-CN" sz="2800" dirty="0">
              <a:solidFill>
                <a:schemeClr val="bg1"/>
              </a:solidFill>
              <a:latin typeface="Times New Roman" panose="02020603050405020304" pitchFamily="18" charset="0"/>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cs typeface="Times New Roman" panose="02020603050405020304" pitchFamily="18" charset="0"/>
              </a:rPr>
              <a:t>9.6 </a:t>
            </a:r>
            <a:r>
              <a:rPr lang="zh-CN" altLang="en-US" sz="2800" dirty="0">
                <a:solidFill>
                  <a:schemeClr val="bg1"/>
                </a:solidFill>
                <a:latin typeface="Times New Roman" panose="02020603050405020304" pitchFamily="18" charset="0"/>
                <a:cs typeface="Times New Roman" panose="02020603050405020304" pitchFamily="18" charset="0"/>
              </a:rPr>
              <a:t>芯片测试</a:t>
            </a:r>
            <a:endParaRPr lang="en-US" altLang="zh-CN" sz="2800" dirty="0">
              <a:solidFill>
                <a:schemeClr val="bg1"/>
              </a:solidFill>
              <a:latin typeface="Times New Roman" panose="02020603050405020304" pitchFamily="18" charset="0"/>
              <a:cs typeface="Times New Roman" panose="02020603050405020304" pitchFamily="18" charset="0"/>
            </a:endParaRPr>
          </a:p>
          <a:p>
            <a:pPr>
              <a:buNone/>
            </a:pPr>
            <a:r>
              <a:rPr lang="en-US" altLang="zh-CN" sz="2800" dirty="0">
                <a:solidFill>
                  <a:schemeClr val="bg1"/>
                </a:solidFill>
                <a:latin typeface="Times New Roman" panose="02020603050405020304" pitchFamily="18" charset="0"/>
                <a:ea typeface="+mn-ea"/>
                <a:cs typeface="Times New Roman" panose="02020603050405020304" pitchFamily="18" charset="0"/>
              </a:rPr>
              <a:t>9.7 </a:t>
            </a:r>
            <a:r>
              <a:rPr lang="zh-CN" altLang="en-US" sz="2800" dirty="0">
                <a:solidFill>
                  <a:schemeClr val="bg1"/>
                </a:solidFill>
                <a:latin typeface="Times New Roman" panose="02020603050405020304" pitchFamily="18" charset="0"/>
                <a:ea typeface="+mn-ea"/>
                <a:cs typeface="Times New Roman" panose="02020603050405020304" pitchFamily="18" charset="0"/>
              </a:rPr>
              <a:t>封装</a:t>
            </a:r>
          </a:p>
        </p:txBody>
      </p:sp>
      <p:sp>
        <p:nvSpPr>
          <p:cNvPr id="4" name="页脚占位符 3">
            <a:extLst>
              <a:ext uri="{FF2B5EF4-FFF2-40B4-BE49-F238E27FC236}">
                <a16:creationId xmlns:a16="http://schemas.microsoft.com/office/drawing/2014/main" id="{87131D07-C3B7-4E63-8573-F6D6DC548B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rPr>
              <a:t>集成光电子学概论</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5" name="灯片编号占位符 4">
            <a:extLst>
              <a:ext uri="{FF2B5EF4-FFF2-40B4-BE49-F238E27FC236}">
                <a16:creationId xmlns:a16="http://schemas.microsoft.com/office/drawing/2014/main" id="{F9719E75-05CD-4356-8ED4-9BE57CEB4C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C6EFF6-F6F6-48A4-8B6A-DDF075469E09}" type="slidenum">
              <a:rPr kumimoji="0" lang="zh-CN" altLang="en-US" sz="1400" b="0" i="0" u="none" strike="noStrike" kern="1200" cap="none" spc="0" normalizeH="0" baseline="0" noProof="0" smtClean="0">
                <a:ln>
                  <a:noFill/>
                </a:ln>
                <a:solidFill>
                  <a:prstClr val="black">
                    <a:lumMod val="50000"/>
                    <a:lumOff val="50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4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71400"/>
            <a:ext cx="7772400" cy="1143000"/>
          </a:xfrm>
        </p:spPr>
        <p:txBody>
          <a:bodyPr/>
          <a:lstStyle/>
          <a:p>
            <a:pPr eaLnBrk="1" hangingPunct="1"/>
            <a:r>
              <a:rPr lang="zh-CN" altLang="en-US" dirty="0">
                <a:solidFill>
                  <a:schemeClr val="tx1"/>
                </a:solidFill>
              </a:rPr>
              <a:t>掩膜版</a:t>
            </a:r>
          </a:p>
        </p:txBody>
      </p:sp>
      <p:sp>
        <p:nvSpPr>
          <p:cNvPr id="22534" name="Rectangle 3"/>
          <p:cNvSpPr>
            <a:spLocks noGrp="1" noChangeArrowheads="1"/>
          </p:cNvSpPr>
          <p:nvPr>
            <p:ph type="body" idx="1"/>
          </p:nvPr>
        </p:nvSpPr>
        <p:spPr>
          <a:xfrm>
            <a:off x="35496" y="782824"/>
            <a:ext cx="9001000" cy="1638064"/>
          </a:xfrm>
        </p:spPr>
        <p:txBody>
          <a:bodyPr/>
          <a:lstStyle/>
          <a:p>
            <a:pPr algn="just" eaLnBrk="1" latinLnBrk="1" hangingPunct="1"/>
            <a:r>
              <a:rPr lang="zh-CN" altLang="en-US" sz="2800" b="1" dirty="0">
                <a:solidFill>
                  <a:srgbClr val="C00000"/>
                </a:solidFill>
              </a:rPr>
              <a:t>掩膜版</a:t>
            </a:r>
            <a:r>
              <a:rPr lang="en-US" altLang="zh-CN" sz="2800" b="1" dirty="0">
                <a:solidFill>
                  <a:srgbClr val="C00000"/>
                </a:solidFill>
              </a:rPr>
              <a:t>(Mask)</a:t>
            </a:r>
            <a:r>
              <a:rPr lang="zh-CN" altLang="en-US" sz="2800" b="1" dirty="0"/>
              <a:t>：</a:t>
            </a:r>
            <a:r>
              <a:rPr lang="zh-CN" altLang="en-US" sz="2800" dirty="0"/>
              <a:t>掩膜版是在石英板上镀上呈某种图案排列的铬金属，石英透光，金属不透光。</a:t>
            </a:r>
            <a:r>
              <a:rPr lang="en-US" altLang="zh-CN" sz="2800" dirty="0"/>
              <a:t>UV</a:t>
            </a:r>
            <a:r>
              <a:rPr lang="zh-CN" altLang="en-US" sz="2800" dirty="0"/>
              <a:t>光透过光刻板照射光刻胶后，被照射地方的化学性质发生变化，而没有被光照射到的地方性质不变，相应的部分（正胶、负胶发生的化学反应不同）可以在显影液中被反应掉，暴露出下方的材料，使这部分材料可以被刻蚀掉。</a:t>
            </a:r>
            <a:endParaRPr lang="en-US" altLang="zh-CN" sz="2800" dirty="0"/>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20</a:t>
            </a:fld>
            <a:endParaRPr lang="en-US" altLang="zh-CN"/>
          </a:p>
        </p:txBody>
      </p:sp>
      <p:pic>
        <p:nvPicPr>
          <p:cNvPr id="5" name="图片 4">
            <a:extLst>
              <a:ext uri="{FF2B5EF4-FFF2-40B4-BE49-F238E27FC236}">
                <a16:creationId xmlns:a16="http://schemas.microsoft.com/office/drawing/2014/main" id="{43C00769-B31E-6F0C-F643-A5F5322CF2B3}"/>
              </a:ext>
            </a:extLst>
          </p:cNvPr>
          <p:cNvPicPr>
            <a:picLocks noChangeAspect="1"/>
          </p:cNvPicPr>
          <p:nvPr/>
        </p:nvPicPr>
        <p:blipFill>
          <a:blip r:embed="rId2"/>
          <a:stretch>
            <a:fillRect/>
          </a:stretch>
        </p:blipFill>
        <p:spPr>
          <a:xfrm>
            <a:off x="1637556" y="3649910"/>
            <a:ext cx="5868144" cy="2298403"/>
          </a:xfrm>
          <a:prstGeom prst="rect">
            <a:avLst/>
          </a:prstGeom>
        </p:spPr>
      </p:pic>
      <p:sp>
        <p:nvSpPr>
          <p:cNvPr id="6" name="Text Box 1031">
            <a:extLst>
              <a:ext uri="{FF2B5EF4-FFF2-40B4-BE49-F238E27FC236}">
                <a16:creationId xmlns:a16="http://schemas.microsoft.com/office/drawing/2014/main" id="{62243213-0111-C763-E4CE-334149635E9B}"/>
              </a:ext>
            </a:extLst>
          </p:cNvPr>
          <p:cNvSpPr txBox="1">
            <a:spLocks noChangeArrowheads="1"/>
          </p:cNvSpPr>
          <p:nvPr/>
        </p:nvSpPr>
        <p:spPr bwMode="auto">
          <a:xfrm>
            <a:off x="6444208" y="5590145"/>
            <a:ext cx="2477988" cy="338808"/>
          </a:xfrm>
          <a:prstGeom prst="rect">
            <a:avLst/>
          </a:prstGeom>
          <a:noFill/>
          <a:ln w="9525">
            <a:noFill/>
            <a:miter lim="800000"/>
            <a:headEnd/>
            <a:tailEnd/>
          </a:ln>
        </p:spPr>
        <p:txBody>
          <a:bodyPr/>
          <a:lstStyle/>
          <a:p>
            <a:pPr algn="ctr">
              <a:spcBef>
                <a:spcPts val="750"/>
              </a:spcBef>
              <a:spcAft>
                <a:spcPts val="800"/>
              </a:spcAft>
            </a:pPr>
            <a:r>
              <a:rPr lang="zh-CN" altLang="en-US" sz="1400" b="1" dirty="0">
                <a:latin typeface="宋体" panose="02010600030101010101" pitchFamily="2" charset="-122"/>
              </a:rPr>
              <a:t>图：正负胶的光刻效果</a:t>
            </a:r>
          </a:p>
        </p:txBody>
      </p:sp>
    </p:spTree>
    <p:extLst>
      <p:ext uri="{BB962C8B-B14F-4D97-AF65-F5344CB8AC3E}">
        <p14:creationId xmlns:p14="http://schemas.microsoft.com/office/powerpoint/2010/main" val="187333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0955"/>
            <a:ext cx="7772400" cy="777443"/>
          </a:xfrm>
        </p:spPr>
        <p:txBody>
          <a:bodyPr/>
          <a:lstStyle/>
          <a:p>
            <a:pPr eaLnBrk="1" hangingPunct="1"/>
            <a:r>
              <a:rPr lang="zh-CN" altLang="en-US" dirty="0">
                <a:solidFill>
                  <a:schemeClr val="tx1"/>
                </a:solidFill>
              </a:rPr>
              <a:t>曝光</a:t>
            </a: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21</a:t>
            </a:fld>
            <a:endParaRPr lang="en-US" altLang="zh-CN"/>
          </a:p>
        </p:txBody>
      </p:sp>
      <p:grpSp>
        <p:nvGrpSpPr>
          <p:cNvPr id="22667" name="组合 22666">
            <a:extLst>
              <a:ext uri="{FF2B5EF4-FFF2-40B4-BE49-F238E27FC236}">
                <a16:creationId xmlns:a16="http://schemas.microsoft.com/office/drawing/2014/main" id="{62EF0C96-1B5B-E66E-7414-44402EEFC712}"/>
              </a:ext>
            </a:extLst>
          </p:cNvPr>
          <p:cNvGrpSpPr/>
          <p:nvPr/>
        </p:nvGrpSpPr>
        <p:grpSpPr>
          <a:xfrm>
            <a:off x="1483081" y="1466855"/>
            <a:ext cx="1332070" cy="1930552"/>
            <a:chOff x="1151698" y="1052736"/>
            <a:chExt cx="1332070" cy="1930552"/>
          </a:xfrm>
        </p:grpSpPr>
        <p:sp>
          <p:nvSpPr>
            <p:cNvPr id="9" name="椭圆 8">
              <a:extLst>
                <a:ext uri="{FF2B5EF4-FFF2-40B4-BE49-F238E27FC236}">
                  <a16:creationId xmlns:a16="http://schemas.microsoft.com/office/drawing/2014/main" id="{3313A4A5-9637-ABD8-78D6-7AFB8484EE46}"/>
                </a:ext>
              </a:extLst>
            </p:cNvPr>
            <p:cNvSpPr/>
            <p:nvPr/>
          </p:nvSpPr>
          <p:spPr bwMode="auto">
            <a:xfrm>
              <a:off x="1763688" y="1052736"/>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1" name="直接箭头连接符 10">
              <a:extLst>
                <a:ext uri="{FF2B5EF4-FFF2-40B4-BE49-F238E27FC236}">
                  <a16:creationId xmlns:a16="http://schemas.microsoft.com/office/drawing/2014/main" id="{4B73BAB6-05F7-3837-A28E-B9107CCA7665}"/>
                </a:ext>
              </a:extLst>
            </p:cNvPr>
            <p:cNvCxnSpPr>
              <a:cxnSpLocks/>
            </p:cNvCxnSpPr>
            <p:nvPr/>
          </p:nvCxnSpPr>
          <p:spPr bwMode="auto">
            <a:xfrm>
              <a:off x="1819017" y="1268760"/>
              <a:ext cx="0" cy="5124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36995A12-E481-297B-AEE9-72723F64A12B}"/>
                </a:ext>
              </a:extLst>
            </p:cNvPr>
            <p:cNvCxnSpPr>
              <a:cxnSpLocks/>
            </p:cNvCxnSpPr>
            <p:nvPr/>
          </p:nvCxnSpPr>
          <p:spPr bwMode="auto">
            <a:xfrm flipH="1">
              <a:off x="1403648" y="1268760"/>
              <a:ext cx="303848"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a:extLst>
                <a:ext uri="{FF2B5EF4-FFF2-40B4-BE49-F238E27FC236}">
                  <a16:creationId xmlns:a16="http://schemas.microsoft.com/office/drawing/2014/main" id="{62550B19-1C58-38E6-B2C7-096C06667823}"/>
                </a:ext>
              </a:extLst>
            </p:cNvPr>
            <p:cNvCxnSpPr>
              <a:cxnSpLocks/>
            </p:cNvCxnSpPr>
            <p:nvPr/>
          </p:nvCxnSpPr>
          <p:spPr bwMode="auto">
            <a:xfrm>
              <a:off x="1951769" y="1268760"/>
              <a:ext cx="288032"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2532" name="组合 22531">
              <a:extLst>
                <a:ext uri="{FF2B5EF4-FFF2-40B4-BE49-F238E27FC236}">
                  <a16:creationId xmlns:a16="http://schemas.microsoft.com/office/drawing/2014/main" id="{590AFF01-16F5-7159-B94E-E81200C1AEC9}"/>
                </a:ext>
              </a:extLst>
            </p:cNvPr>
            <p:cNvGrpSpPr/>
            <p:nvPr/>
          </p:nvGrpSpPr>
          <p:grpSpPr>
            <a:xfrm>
              <a:off x="1187688" y="1805623"/>
              <a:ext cx="1260000" cy="288032"/>
              <a:chOff x="1187688" y="1844824"/>
              <a:chExt cx="1260000" cy="288032"/>
            </a:xfrm>
          </p:grpSpPr>
          <p:sp>
            <p:nvSpPr>
              <p:cNvPr id="28" name="弧形 27">
                <a:extLst>
                  <a:ext uri="{FF2B5EF4-FFF2-40B4-BE49-F238E27FC236}">
                    <a16:creationId xmlns:a16="http://schemas.microsoft.com/office/drawing/2014/main" id="{95F34773-91FA-DED2-E2D1-F55F1434295E}"/>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531" name="弧形 22530">
                <a:extLst>
                  <a:ext uri="{FF2B5EF4-FFF2-40B4-BE49-F238E27FC236}">
                    <a16:creationId xmlns:a16="http://schemas.microsoft.com/office/drawing/2014/main" id="{D4DFF2F9-E88A-FCC7-1C2D-9C5A60F68A28}"/>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22536" name="组合 22535">
              <a:extLst>
                <a:ext uri="{FF2B5EF4-FFF2-40B4-BE49-F238E27FC236}">
                  <a16:creationId xmlns:a16="http://schemas.microsoft.com/office/drawing/2014/main" id="{67B67819-8E59-417E-4338-66F4340128CE}"/>
                </a:ext>
              </a:extLst>
            </p:cNvPr>
            <p:cNvGrpSpPr/>
            <p:nvPr/>
          </p:nvGrpSpPr>
          <p:grpSpPr>
            <a:xfrm flipV="1">
              <a:off x="1187688" y="1790340"/>
              <a:ext cx="1260000" cy="288032"/>
              <a:chOff x="1187688" y="1844824"/>
              <a:chExt cx="1260000" cy="288032"/>
            </a:xfrm>
          </p:grpSpPr>
          <p:sp>
            <p:nvSpPr>
              <p:cNvPr id="22537" name="弧形 22536">
                <a:extLst>
                  <a:ext uri="{FF2B5EF4-FFF2-40B4-BE49-F238E27FC236}">
                    <a16:creationId xmlns:a16="http://schemas.microsoft.com/office/drawing/2014/main" id="{4D490254-6989-3B5E-31EC-762840CC03BC}"/>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538" name="弧形 22537">
                <a:extLst>
                  <a:ext uri="{FF2B5EF4-FFF2-40B4-BE49-F238E27FC236}">
                    <a16:creationId xmlns:a16="http://schemas.microsoft.com/office/drawing/2014/main" id="{FB21F594-9DF9-D258-D9F9-FC5735ECFA3F}"/>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cxnSp>
          <p:nvCxnSpPr>
            <p:cNvPr id="22540" name="直接连接符 22539">
              <a:extLst>
                <a:ext uri="{FF2B5EF4-FFF2-40B4-BE49-F238E27FC236}">
                  <a16:creationId xmlns:a16="http://schemas.microsoft.com/office/drawing/2014/main" id="{A6DBE0E2-E427-E999-9F12-33FA3D5AEFA0}"/>
                </a:ext>
              </a:extLst>
            </p:cNvPr>
            <p:cNvCxnSpPr>
              <a:stCxn id="28" idx="2"/>
              <a:endCxn id="22537" idx="2"/>
            </p:cNvCxnSpPr>
            <p:nvPr/>
          </p:nvCxnSpPr>
          <p:spPr bwMode="auto">
            <a:xfrm>
              <a:off x="1261285" y="1882090"/>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542" name="直接连接符 22541">
              <a:extLst>
                <a:ext uri="{FF2B5EF4-FFF2-40B4-BE49-F238E27FC236}">
                  <a16:creationId xmlns:a16="http://schemas.microsoft.com/office/drawing/2014/main" id="{7DB678BB-AD7E-80EB-1AC1-C21939EFC656}"/>
                </a:ext>
              </a:extLst>
            </p:cNvPr>
            <p:cNvCxnSpPr>
              <a:cxnSpLocks/>
              <a:stCxn id="22531" idx="2"/>
              <a:endCxn id="22538" idx="2"/>
            </p:cNvCxnSpPr>
            <p:nvPr/>
          </p:nvCxnSpPr>
          <p:spPr bwMode="auto">
            <a:xfrm>
              <a:off x="2374091" y="1882090"/>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545" name="直接箭头连接符 22544">
              <a:extLst>
                <a:ext uri="{FF2B5EF4-FFF2-40B4-BE49-F238E27FC236}">
                  <a16:creationId xmlns:a16="http://schemas.microsoft.com/office/drawing/2014/main" id="{6B60529C-44C5-389C-ED06-0D53E34F2AF1}"/>
                </a:ext>
              </a:extLst>
            </p:cNvPr>
            <p:cNvCxnSpPr>
              <a:cxnSpLocks/>
            </p:cNvCxnSpPr>
            <p:nvPr/>
          </p:nvCxnSpPr>
          <p:spPr bwMode="auto">
            <a:xfrm>
              <a:off x="1826955" y="2132856"/>
              <a:ext cx="0"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547" name="直接箭头连接符 22546">
              <a:extLst>
                <a:ext uri="{FF2B5EF4-FFF2-40B4-BE49-F238E27FC236}">
                  <a16:creationId xmlns:a16="http://schemas.microsoft.com/office/drawing/2014/main" id="{7928FCDA-90F4-7A97-B945-1134E2837F5A}"/>
                </a:ext>
              </a:extLst>
            </p:cNvPr>
            <p:cNvCxnSpPr>
              <a:cxnSpLocks/>
            </p:cNvCxnSpPr>
            <p:nvPr/>
          </p:nvCxnSpPr>
          <p:spPr bwMode="auto">
            <a:xfrm>
              <a:off x="2250656" y="2132856"/>
              <a:ext cx="0"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548" name="直接箭头连接符 22547">
              <a:extLst>
                <a:ext uri="{FF2B5EF4-FFF2-40B4-BE49-F238E27FC236}">
                  <a16:creationId xmlns:a16="http://schemas.microsoft.com/office/drawing/2014/main" id="{A0A8AEE9-E8FA-BD5A-C59B-A43FF2487EB1}"/>
                </a:ext>
              </a:extLst>
            </p:cNvPr>
            <p:cNvCxnSpPr>
              <a:cxnSpLocks/>
            </p:cNvCxnSpPr>
            <p:nvPr/>
          </p:nvCxnSpPr>
          <p:spPr bwMode="auto">
            <a:xfrm>
              <a:off x="1403648" y="2132856"/>
              <a:ext cx="0"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549" name="矩形 22548">
              <a:extLst>
                <a:ext uri="{FF2B5EF4-FFF2-40B4-BE49-F238E27FC236}">
                  <a16:creationId xmlns:a16="http://schemas.microsoft.com/office/drawing/2014/main" id="{0B602CB1-D151-5C17-4D05-BA1B18AD96CB}"/>
                </a:ext>
              </a:extLst>
            </p:cNvPr>
            <p:cNvSpPr/>
            <p:nvPr/>
          </p:nvSpPr>
          <p:spPr bwMode="auto">
            <a:xfrm>
              <a:off x="1151698" y="2564904"/>
              <a:ext cx="1332070" cy="72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550" name="矩形 22549">
              <a:extLst>
                <a:ext uri="{FF2B5EF4-FFF2-40B4-BE49-F238E27FC236}">
                  <a16:creationId xmlns:a16="http://schemas.microsoft.com/office/drawing/2014/main" id="{EAEAB152-328B-0BB7-0E5A-C06E4B899F56}"/>
                </a:ext>
              </a:extLst>
            </p:cNvPr>
            <p:cNvSpPr/>
            <p:nvPr/>
          </p:nvSpPr>
          <p:spPr bwMode="auto">
            <a:xfrm>
              <a:off x="1419526" y="2636912"/>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551" name="矩形 22550">
              <a:extLst>
                <a:ext uri="{FF2B5EF4-FFF2-40B4-BE49-F238E27FC236}">
                  <a16:creationId xmlns:a16="http://schemas.microsoft.com/office/drawing/2014/main" id="{776045D0-F16A-27AF-00F0-354366717080}"/>
                </a:ext>
              </a:extLst>
            </p:cNvPr>
            <p:cNvSpPr/>
            <p:nvPr/>
          </p:nvSpPr>
          <p:spPr bwMode="auto">
            <a:xfrm>
              <a:off x="1933606" y="2636912"/>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552" name="矩形 22551">
              <a:extLst>
                <a:ext uri="{FF2B5EF4-FFF2-40B4-BE49-F238E27FC236}">
                  <a16:creationId xmlns:a16="http://schemas.microsoft.com/office/drawing/2014/main" id="{E1162404-A621-AA0A-BD51-2DF829F2E0C1}"/>
                </a:ext>
              </a:extLst>
            </p:cNvPr>
            <p:cNvSpPr/>
            <p:nvPr/>
          </p:nvSpPr>
          <p:spPr bwMode="auto">
            <a:xfrm>
              <a:off x="1240252" y="2710422"/>
              <a:ext cx="1152080" cy="3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553" name="矩形 22552">
              <a:extLst>
                <a:ext uri="{FF2B5EF4-FFF2-40B4-BE49-F238E27FC236}">
                  <a16:creationId xmlns:a16="http://schemas.microsoft.com/office/drawing/2014/main" id="{20319407-BA93-3F73-3E05-C9069F8805E6}"/>
                </a:ext>
              </a:extLst>
            </p:cNvPr>
            <p:cNvSpPr/>
            <p:nvPr/>
          </p:nvSpPr>
          <p:spPr bwMode="auto">
            <a:xfrm>
              <a:off x="1240251" y="2745413"/>
              <a:ext cx="1152007" cy="55896"/>
            </a:xfrm>
            <a:prstGeom prst="rect">
              <a:avLst/>
            </a:prstGeom>
            <a:pattFill prst="wdUpDiag">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554" name="矩形 22553">
              <a:extLst>
                <a:ext uri="{FF2B5EF4-FFF2-40B4-BE49-F238E27FC236}">
                  <a16:creationId xmlns:a16="http://schemas.microsoft.com/office/drawing/2014/main" id="{414DC790-47BE-E0EF-EFD5-DEC5A3F3A45E}"/>
                </a:ext>
              </a:extLst>
            </p:cNvPr>
            <p:cNvSpPr/>
            <p:nvPr/>
          </p:nvSpPr>
          <p:spPr bwMode="auto">
            <a:xfrm>
              <a:off x="1240252" y="2801309"/>
              <a:ext cx="1152080" cy="1819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22668" name="组合 22667">
            <a:extLst>
              <a:ext uri="{FF2B5EF4-FFF2-40B4-BE49-F238E27FC236}">
                <a16:creationId xmlns:a16="http://schemas.microsoft.com/office/drawing/2014/main" id="{1305B57F-2470-C715-9CA8-09D5AE6ACF9D}"/>
              </a:ext>
            </a:extLst>
          </p:cNvPr>
          <p:cNvGrpSpPr/>
          <p:nvPr/>
        </p:nvGrpSpPr>
        <p:grpSpPr>
          <a:xfrm>
            <a:off x="3815994" y="1487381"/>
            <a:ext cx="1332070" cy="1930552"/>
            <a:chOff x="2669675" y="1052736"/>
            <a:chExt cx="1332070" cy="1930552"/>
          </a:xfrm>
        </p:grpSpPr>
        <p:sp>
          <p:nvSpPr>
            <p:cNvPr id="22602" name="椭圆 22601">
              <a:extLst>
                <a:ext uri="{FF2B5EF4-FFF2-40B4-BE49-F238E27FC236}">
                  <a16:creationId xmlns:a16="http://schemas.microsoft.com/office/drawing/2014/main" id="{036AB718-199F-B672-0E6C-0AD8EF63AE7D}"/>
                </a:ext>
              </a:extLst>
            </p:cNvPr>
            <p:cNvSpPr/>
            <p:nvPr/>
          </p:nvSpPr>
          <p:spPr bwMode="auto">
            <a:xfrm>
              <a:off x="3280381" y="1052736"/>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2603" name="直接箭头连接符 22602">
              <a:extLst>
                <a:ext uri="{FF2B5EF4-FFF2-40B4-BE49-F238E27FC236}">
                  <a16:creationId xmlns:a16="http://schemas.microsoft.com/office/drawing/2014/main" id="{31398303-CC56-2933-C5FA-A534812638F9}"/>
                </a:ext>
              </a:extLst>
            </p:cNvPr>
            <p:cNvCxnSpPr>
              <a:cxnSpLocks/>
            </p:cNvCxnSpPr>
            <p:nvPr/>
          </p:nvCxnSpPr>
          <p:spPr bwMode="auto">
            <a:xfrm>
              <a:off x="3335710" y="1268760"/>
              <a:ext cx="0" cy="5124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04" name="直接箭头连接符 22603">
              <a:extLst>
                <a:ext uri="{FF2B5EF4-FFF2-40B4-BE49-F238E27FC236}">
                  <a16:creationId xmlns:a16="http://schemas.microsoft.com/office/drawing/2014/main" id="{05FE858C-8A70-A412-066A-DA6A631B34B8}"/>
                </a:ext>
              </a:extLst>
            </p:cNvPr>
            <p:cNvCxnSpPr>
              <a:cxnSpLocks/>
            </p:cNvCxnSpPr>
            <p:nvPr/>
          </p:nvCxnSpPr>
          <p:spPr bwMode="auto">
            <a:xfrm flipH="1">
              <a:off x="2920341" y="1268760"/>
              <a:ext cx="303848"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05" name="直接箭头连接符 22604">
              <a:extLst>
                <a:ext uri="{FF2B5EF4-FFF2-40B4-BE49-F238E27FC236}">
                  <a16:creationId xmlns:a16="http://schemas.microsoft.com/office/drawing/2014/main" id="{36FC4DDE-987C-869E-4F1B-79E6165911FC}"/>
                </a:ext>
              </a:extLst>
            </p:cNvPr>
            <p:cNvCxnSpPr>
              <a:cxnSpLocks/>
            </p:cNvCxnSpPr>
            <p:nvPr/>
          </p:nvCxnSpPr>
          <p:spPr bwMode="auto">
            <a:xfrm>
              <a:off x="3468462" y="1268760"/>
              <a:ext cx="288032"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2606" name="组合 22605">
              <a:extLst>
                <a:ext uri="{FF2B5EF4-FFF2-40B4-BE49-F238E27FC236}">
                  <a16:creationId xmlns:a16="http://schemas.microsoft.com/office/drawing/2014/main" id="{5B3D5476-A10A-92D4-2844-12D82C32CDF5}"/>
                </a:ext>
              </a:extLst>
            </p:cNvPr>
            <p:cNvGrpSpPr/>
            <p:nvPr/>
          </p:nvGrpSpPr>
          <p:grpSpPr>
            <a:xfrm>
              <a:off x="2704381" y="1805623"/>
              <a:ext cx="1260000" cy="288032"/>
              <a:chOff x="1187688" y="1844824"/>
              <a:chExt cx="1260000" cy="288032"/>
            </a:xfrm>
          </p:grpSpPr>
          <p:sp>
            <p:nvSpPr>
              <p:cNvPr id="22607" name="弧形 22606">
                <a:extLst>
                  <a:ext uri="{FF2B5EF4-FFF2-40B4-BE49-F238E27FC236}">
                    <a16:creationId xmlns:a16="http://schemas.microsoft.com/office/drawing/2014/main" id="{1ED88BD6-7E85-4F3F-6E14-EE6BB849DE42}"/>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08" name="弧形 22607">
                <a:extLst>
                  <a:ext uri="{FF2B5EF4-FFF2-40B4-BE49-F238E27FC236}">
                    <a16:creationId xmlns:a16="http://schemas.microsoft.com/office/drawing/2014/main" id="{4B26DB67-1BB4-7C5B-2BAC-00FC02980D83}"/>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22609" name="组合 22608">
              <a:extLst>
                <a:ext uri="{FF2B5EF4-FFF2-40B4-BE49-F238E27FC236}">
                  <a16:creationId xmlns:a16="http://schemas.microsoft.com/office/drawing/2014/main" id="{0F7667FF-12E7-0364-20A8-8EA81BD044AB}"/>
                </a:ext>
              </a:extLst>
            </p:cNvPr>
            <p:cNvGrpSpPr/>
            <p:nvPr/>
          </p:nvGrpSpPr>
          <p:grpSpPr>
            <a:xfrm flipV="1">
              <a:off x="2704381" y="1790340"/>
              <a:ext cx="1260000" cy="288032"/>
              <a:chOff x="1187688" y="1844824"/>
              <a:chExt cx="1260000" cy="288032"/>
            </a:xfrm>
          </p:grpSpPr>
          <p:sp>
            <p:nvSpPr>
              <p:cNvPr id="22610" name="弧形 22609">
                <a:extLst>
                  <a:ext uri="{FF2B5EF4-FFF2-40B4-BE49-F238E27FC236}">
                    <a16:creationId xmlns:a16="http://schemas.microsoft.com/office/drawing/2014/main" id="{2A8149FB-BD5A-8BF2-C7AD-F238544D9020}"/>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11" name="弧形 22610">
                <a:extLst>
                  <a:ext uri="{FF2B5EF4-FFF2-40B4-BE49-F238E27FC236}">
                    <a16:creationId xmlns:a16="http://schemas.microsoft.com/office/drawing/2014/main" id="{5ED0384E-AFA7-5454-D35D-D2011EDDBD39}"/>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cxnSp>
          <p:nvCxnSpPr>
            <p:cNvPr id="22612" name="直接连接符 22611">
              <a:extLst>
                <a:ext uri="{FF2B5EF4-FFF2-40B4-BE49-F238E27FC236}">
                  <a16:creationId xmlns:a16="http://schemas.microsoft.com/office/drawing/2014/main" id="{2AD3C703-1078-1C17-4A35-36A297D4FA00}"/>
                </a:ext>
              </a:extLst>
            </p:cNvPr>
            <p:cNvCxnSpPr>
              <a:stCxn id="22607" idx="2"/>
              <a:endCxn id="22610" idx="2"/>
            </p:cNvCxnSpPr>
            <p:nvPr/>
          </p:nvCxnSpPr>
          <p:spPr bwMode="auto">
            <a:xfrm>
              <a:off x="2777978" y="1882090"/>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613" name="直接连接符 22612">
              <a:extLst>
                <a:ext uri="{FF2B5EF4-FFF2-40B4-BE49-F238E27FC236}">
                  <a16:creationId xmlns:a16="http://schemas.microsoft.com/office/drawing/2014/main" id="{610E8F4B-82C8-A9B0-E14A-25E4FFD4D47C}"/>
                </a:ext>
              </a:extLst>
            </p:cNvPr>
            <p:cNvCxnSpPr>
              <a:cxnSpLocks/>
              <a:stCxn id="22608" idx="2"/>
              <a:endCxn id="22611" idx="2"/>
            </p:cNvCxnSpPr>
            <p:nvPr/>
          </p:nvCxnSpPr>
          <p:spPr bwMode="auto">
            <a:xfrm>
              <a:off x="3890784" y="1882090"/>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614" name="直接箭头连接符 22613">
              <a:extLst>
                <a:ext uri="{FF2B5EF4-FFF2-40B4-BE49-F238E27FC236}">
                  <a16:creationId xmlns:a16="http://schemas.microsoft.com/office/drawing/2014/main" id="{3BEC0B08-2BE8-B379-AC1E-E70F07E0DBCB}"/>
                </a:ext>
              </a:extLst>
            </p:cNvPr>
            <p:cNvCxnSpPr>
              <a:cxnSpLocks/>
            </p:cNvCxnSpPr>
            <p:nvPr/>
          </p:nvCxnSpPr>
          <p:spPr bwMode="auto">
            <a:xfrm>
              <a:off x="3343648" y="2132856"/>
              <a:ext cx="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15" name="直接箭头连接符 22614">
              <a:extLst>
                <a:ext uri="{FF2B5EF4-FFF2-40B4-BE49-F238E27FC236}">
                  <a16:creationId xmlns:a16="http://schemas.microsoft.com/office/drawing/2014/main" id="{695796E0-5758-71A1-DBAD-A90A4A3EB354}"/>
                </a:ext>
              </a:extLst>
            </p:cNvPr>
            <p:cNvCxnSpPr>
              <a:cxnSpLocks/>
            </p:cNvCxnSpPr>
            <p:nvPr/>
          </p:nvCxnSpPr>
          <p:spPr bwMode="auto">
            <a:xfrm>
              <a:off x="3767349" y="2132856"/>
              <a:ext cx="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16" name="直接箭头连接符 22615">
              <a:extLst>
                <a:ext uri="{FF2B5EF4-FFF2-40B4-BE49-F238E27FC236}">
                  <a16:creationId xmlns:a16="http://schemas.microsoft.com/office/drawing/2014/main" id="{DA6C414F-4D19-F4DD-CEDD-232A88E9DFF3}"/>
                </a:ext>
              </a:extLst>
            </p:cNvPr>
            <p:cNvCxnSpPr>
              <a:cxnSpLocks/>
            </p:cNvCxnSpPr>
            <p:nvPr/>
          </p:nvCxnSpPr>
          <p:spPr bwMode="auto">
            <a:xfrm>
              <a:off x="2920341" y="2132856"/>
              <a:ext cx="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617" name="矩形 22616">
              <a:extLst>
                <a:ext uri="{FF2B5EF4-FFF2-40B4-BE49-F238E27FC236}">
                  <a16:creationId xmlns:a16="http://schemas.microsoft.com/office/drawing/2014/main" id="{B661FC0D-E399-82FD-EA25-E88419E941AF}"/>
                </a:ext>
              </a:extLst>
            </p:cNvPr>
            <p:cNvSpPr/>
            <p:nvPr/>
          </p:nvSpPr>
          <p:spPr bwMode="auto">
            <a:xfrm>
              <a:off x="2669675" y="2510443"/>
              <a:ext cx="1332070" cy="72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18" name="矩形 22617">
              <a:extLst>
                <a:ext uri="{FF2B5EF4-FFF2-40B4-BE49-F238E27FC236}">
                  <a16:creationId xmlns:a16="http://schemas.microsoft.com/office/drawing/2014/main" id="{7837BB60-9041-63E2-C802-E6729635554B}"/>
                </a:ext>
              </a:extLst>
            </p:cNvPr>
            <p:cNvSpPr/>
            <p:nvPr/>
          </p:nvSpPr>
          <p:spPr bwMode="auto">
            <a:xfrm>
              <a:off x="2937503" y="2582451"/>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19" name="矩形 22618">
              <a:extLst>
                <a:ext uri="{FF2B5EF4-FFF2-40B4-BE49-F238E27FC236}">
                  <a16:creationId xmlns:a16="http://schemas.microsoft.com/office/drawing/2014/main" id="{85C06569-57D3-1716-5346-F773847E4641}"/>
                </a:ext>
              </a:extLst>
            </p:cNvPr>
            <p:cNvSpPr/>
            <p:nvPr/>
          </p:nvSpPr>
          <p:spPr bwMode="auto">
            <a:xfrm>
              <a:off x="3451583" y="2582451"/>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21" name="矩形 22620">
              <a:extLst>
                <a:ext uri="{FF2B5EF4-FFF2-40B4-BE49-F238E27FC236}">
                  <a16:creationId xmlns:a16="http://schemas.microsoft.com/office/drawing/2014/main" id="{D78FD652-D816-1E81-E999-D5BD6397EC61}"/>
                </a:ext>
              </a:extLst>
            </p:cNvPr>
            <p:cNvSpPr/>
            <p:nvPr/>
          </p:nvSpPr>
          <p:spPr bwMode="auto">
            <a:xfrm>
              <a:off x="2756945" y="2710422"/>
              <a:ext cx="1152080" cy="3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22" name="矩形 22621">
              <a:extLst>
                <a:ext uri="{FF2B5EF4-FFF2-40B4-BE49-F238E27FC236}">
                  <a16:creationId xmlns:a16="http://schemas.microsoft.com/office/drawing/2014/main" id="{6DFEECE1-7100-0F83-9B7A-1682D85E95B3}"/>
                </a:ext>
              </a:extLst>
            </p:cNvPr>
            <p:cNvSpPr/>
            <p:nvPr/>
          </p:nvSpPr>
          <p:spPr bwMode="auto">
            <a:xfrm>
              <a:off x="2756870" y="2745413"/>
              <a:ext cx="1152007" cy="55896"/>
            </a:xfrm>
            <a:prstGeom prst="rect">
              <a:avLst/>
            </a:prstGeom>
            <a:pattFill prst="wdUpDiag">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23" name="矩形 22622">
              <a:extLst>
                <a:ext uri="{FF2B5EF4-FFF2-40B4-BE49-F238E27FC236}">
                  <a16:creationId xmlns:a16="http://schemas.microsoft.com/office/drawing/2014/main" id="{EE36814F-A45B-A958-2E62-07F271DCC24C}"/>
                </a:ext>
              </a:extLst>
            </p:cNvPr>
            <p:cNvSpPr/>
            <p:nvPr/>
          </p:nvSpPr>
          <p:spPr bwMode="auto">
            <a:xfrm>
              <a:off x="2756871" y="2801309"/>
              <a:ext cx="1152080" cy="1819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cxnSp>
        <p:nvCxnSpPr>
          <p:cNvPr id="22674" name="直接箭头连接符 22673">
            <a:extLst>
              <a:ext uri="{FF2B5EF4-FFF2-40B4-BE49-F238E27FC236}">
                <a16:creationId xmlns:a16="http://schemas.microsoft.com/office/drawing/2014/main" id="{FEF39646-C56E-C97D-9492-043404EBF4D3}"/>
              </a:ext>
            </a:extLst>
          </p:cNvPr>
          <p:cNvCxnSpPr>
            <a:cxnSpLocks/>
          </p:cNvCxnSpPr>
          <p:nvPr/>
        </p:nvCxnSpPr>
        <p:spPr bwMode="auto">
          <a:xfrm>
            <a:off x="1158967" y="2994920"/>
            <a:ext cx="28803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675" name="文本框 22674">
            <a:extLst>
              <a:ext uri="{FF2B5EF4-FFF2-40B4-BE49-F238E27FC236}">
                <a16:creationId xmlns:a16="http://schemas.microsoft.com/office/drawing/2014/main" id="{091F634D-92D0-64C3-C72B-0F02E8822BE3}"/>
              </a:ext>
            </a:extLst>
          </p:cNvPr>
          <p:cNvSpPr txBox="1"/>
          <p:nvPr/>
        </p:nvSpPr>
        <p:spPr>
          <a:xfrm>
            <a:off x="811851" y="2734821"/>
            <a:ext cx="537316" cy="261610"/>
          </a:xfrm>
          <a:prstGeom prst="rect">
            <a:avLst/>
          </a:prstGeom>
          <a:noFill/>
        </p:spPr>
        <p:txBody>
          <a:bodyPr wrap="square" rtlCol="0">
            <a:spAutoFit/>
          </a:bodyPr>
          <a:lstStyle/>
          <a:p>
            <a:r>
              <a:rPr lang="zh-CN" altLang="en-US" sz="1050" dirty="0"/>
              <a:t>掩膜</a:t>
            </a:r>
          </a:p>
        </p:txBody>
      </p:sp>
      <p:sp>
        <p:nvSpPr>
          <p:cNvPr id="22676" name="文本框 22675">
            <a:extLst>
              <a:ext uri="{FF2B5EF4-FFF2-40B4-BE49-F238E27FC236}">
                <a16:creationId xmlns:a16="http://schemas.microsoft.com/office/drawing/2014/main" id="{00AB8CEA-9A63-E930-3B5F-51E25A13935F}"/>
              </a:ext>
            </a:extLst>
          </p:cNvPr>
          <p:cNvSpPr txBox="1"/>
          <p:nvPr/>
        </p:nvSpPr>
        <p:spPr>
          <a:xfrm>
            <a:off x="1232486" y="1337174"/>
            <a:ext cx="861326" cy="261610"/>
          </a:xfrm>
          <a:prstGeom prst="rect">
            <a:avLst/>
          </a:prstGeom>
          <a:noFill/>
        </p:spPr>
        <p:txBody>
          <a:bodyPr wrap="square" rtlCol="0">
            <a:spAutoFit/>
          </a:bodyPr>
          <a:lstStyle/>
          <a:p>
            <a:pPr algn="ctr"/>
            <a:r>
              <a:rPr lang="zh-CN" altLang="en-US" sz="1050" dirty="0"/>
              <a:t>紫外灯</a:t>
            </a:r>
          </a:p>
        </p:txBody>
      </p:sp>
      <p:sp>
        <p:nvSpPr>
          <p:cNvPr id="22677" name="文本框 22676">
            <a:extLst>
              <a:ext uri="{FF2B5EF4-FFF2-40B4-BE49-F238E27FC236}">
                <a16:creationId xmlns:a16="http://schemas.microsoft.com/office/drawing/2014/main" id="{A2596502-A6EB-80DD-51E6-0DB92D044422}"/>
              </a:ext>
            </a:extLst>
          </p:cNvPr>
          <p:cNvSpPr txBox="1"/>
          <p:nvPr/>
        </p:nvSpPr>
        <p:spPr>
          <a:xfrm>
            <a:off x="539552" y="3066928"/>
            <a:ext cx="861326" cy="261610"/>
          </a:xfrm>
          <a:prstGeom prst="rect">
            <a:avLst/>
          </a:prstGeom>
          <a:noFill/>
        </p:spPr>
        <p:txBody>
          <a:bodyPr wrap="square" rtlCol="0">
            <a:spAutoFit/>
          </a:bodyPr>
          <a:lstStyle/>
          <a:p>
            <a:pPr algn="ctr"/>
            <a:r>
              <a:rPr lang="en-US" altLang="zh-CN" sz="1050" dirty="0"/>
              <a:t>SiO</a:t>
            </a:r>
            <a:r>
              <a:rPr lang="en-US" altLang="zh-CN" sz="1050" baseline="-25000" dirty="0"/>
              <a:t>2</a:t>
            </a:r>
            <a:endParaRPr lang="zh-CN" altLang="en-US" sz="1050" baseline="-25000" dirty="0"/>
          </a:p>
        </p:txBody>
      </p:sp>
      <p:cxnSp>
        <p:nvCxnSpPr>
          <p:cNvPr id="22678" name="直接箭头连接符 22677">
            <a:extLst>
              <a:ext uri="{FF2B5EF4-FFF2-40B4-BE49-F238E27FC236}">
                <a16:creationId xmlns:a16="http://schemas.microsoft.com/office/drawing/2014/main" id="{D8B43A40-C879-7C3E-B508-3CFD6B5D26A9}"/>
              </a:ext>
            </a:extLst>
          </p:cNvPr>
          <p:cNvCxnSpPr>
            <a:cxnSpLocks/>
          </p:cNvCxnSpPr>
          <p:nvPr/>
        </p:nvCxnSpPr>
        <p:spPr bwMode="auto">
          <a:xfrm flipV="1">
            <a:off x="1158967" y="3187480"/>
            <a:ext cx="385927" cy="27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80" name="直接箭头连接符 22679">
            <a:extLst>
              <a:ext uri="{FF2B5EF4-FFF2-40B4-BE49-F238E27FC236}">
                <a16:creationId xmlns:a16="http://schemas.microsoft.com/office/drawing/2014/main" id="{F5B4EBA8-FF9B-4A1D-5275-841437C66252}"/>
              </a:ext>
            </a:extLst>
          </p:cNvPr>
          <p:cNvCxnSpPr>
            <a:cxnSpLocks/>
            <a:endCxn id="22552" idx="3"/>
          </p:cNvCxnSpPr>
          <p:nvPr/>
        </p:nvCxnSpPr>
        <p:spPr bwMode="auto">
          <a:xfrm flipH="1" flipV="1">
            <a:off x="2723715" y="3142541"/>
            <a:ext cx="232688" cy="129708"/>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cxnSp>
        <p:nvCxnSpPr>
          <p:cNvPr id="22684" name="直接箭头连接符 22683">
            <a:extLst>
              <a:ext uri="{FF2B5EF4-FFF2-40B4-BE49-F238E27FC236}">
                <a16:creationId xmlns:a16="http://schemas.microsoft.com/office/drawing/2014/main" id="{4FD00780-4A15-945C-C400-A8121752B78C}"/>
              </a:ext>
            </a:extLst>
          </p:cNvPr>
          <p:cNvCxnSpPr>
            <a:cxnSpLocks/>
            <a:endCxn id="22621" idx="1"/>
          </p:cNvCxnSpPr>
          <p:nvPr/>
        </p:nvCxnSpPr>
        <p:spPr bwMode="auto">
          <a:xfrm flipV="1">
            <a:off x="3670427" y="3163067"/>
            <a:ext cx="232837" cy="105099"/>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sp>
        <p:nvSpPr>
          <p:cNvPr id="22691" name="文本框 22690">
            <a:extLst>
              <a:ext uri="{FF2B5EF4-FFF2-40B4-BE49-F238E27FC236}">
                <a16:creationId xmlns:a16="http://schemas.microsoft.com/office/drawing/2014/main" id="{8ED8A31D-8DC2-4D23-852D-39176E6AD2A5}"/>
              </a:ext>
            </a:extLst>
          </p:cNvPr>
          <p:cNvSpPr txBox="1"/>
          <p:nvPr/>
        </p:nvSpPr>
        <p:spPr>
          <a:xfrm>
            <a:off x="3012628" y="3270449"/>
            <a:ext cx="629497" cy="253916"/>
          </a:xfrm>
          <a:prstGeom prst="rect">
            <a:avLst/>
          </a:prstGeom>
          <a:noFill/>
        </p:spPr>
        <p:txBody>
          <a:bodyPr wrap="square" rtlCol="0">
            <a:spAutoFit/>
          </a:bodyPr>
          <a:lstStyle/>
          <a:p>
            <a:r>
              <a:rPr lang="zh-CN" altLang="en-US" sz="1050" dirty="0"/>
              <a:t>光胶层</a:t>
            </a:r>
          </a:p>
        </p:txBody>
      </p:sp>
      <p:cxnSp>
        <p:nvCxnSpPr>
          <p:cNvPr id="22692" name="直接箭头连接符 22691">
            <a:extLst>
              <a:ext uri="{FF2B5EF4-FFF2-40B4-BE49-F238E27FC236}">
                <a16:creationId xmlns:a16="http://schemas.microsoft.com/office/drawing/2014/main" id="{D45BE8F6-30D7-445C-E773-94CAD48E1AD4}"/>
              </a:ext>
            </a:extLst>
          </p:cNvPr>
          <p:cNvCxnSpPr>
            <a:cxnSpLocks/>
          </p:cNvCxnSpPr>
          <p:nvPr/>
        </p:nvCxnSpPr>
        <p:spPr bwMode="auto">
          <a:xfrm flipV="1">
            <a:off x="3563888" y="3476895"/>
            <a:ext cx="629171" cy="271058"/>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cxnSp>
        <p:nvCxnSpPr>
          <p:cNvPr id="22694" name="直接箭头连接符 22693">
            <a:extLst>
              <a:ext uri="{FF2B5EF4-FFF2-40B4-BE49-F238E27FC236}">
                <a16:creationId xmlns:a16="http://schemas.microsoft.com/office/drawing/2014/main" id="{3183C286-9FA7-385B-D52E-BB927F5D6133}"/>
              </a:ext>
            </a:extLst>
          </p:cNvPr>
          <p:cNvCxnSpPr>
            <a:cxnSpLocks/>
            <a:stCxn id="22697" idx="1"/>
          </p:cNvCxnSpPr>
          <p:nvPr/>
        </p:nvCxnSpPr>
        <p:spPr bwMode="auto">
          <a:xfrm flipH="1" flipV="1">
            <a:off x="2420559" y="3476041"/>
            <a:ext cx="630710" cy="272767"/>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sp>
        <p:nvSpPr>
          <p:cNvPr id="22697" name="文本框 22696">
            <a:extLst>
              <a:ext uri="{FF2B5EF4-FFF2-40B4-BE49-F238E27FC236}">
                <a16:creationId xmlns:a16="http://schemas.microsoft.com/office/drawing/2014/main" id="{4984FF3D-E12B-3599-6E46-A1441722DAE0}"/>
              </a:ext>
            </a:extLst>
          </p:cNvPr>
          <p:cNvSpPr txBox="1"/>
          <p:nvPr/>
        </p:nvSpPr>
        <p:spPr>
          <a:xfrm>
            <a:off x="3051269" y="3618003"/>
            <a:ext cx="537316" cy="261610"/>
          </a:xfrm>
          <a:prstGeom prst="rect">
            <a:avLst/>
          </a:prstGeom>
          <a:noFill/>
        </p:spPr>
        <p:txBody>
          <a:bodyPr wrap="square" rtlCol="0">
            <a:spAutoFit/>
          </a:bodyPr>
          <a:lstStyle/>
          <a:p>
            <a:pPr algn="ctr"/>
            <a:r>
              <a:rPr lang="en-US" altLang="zh-CN" sz="1050" dirty="0"/>
              <a:t>Si</a:t>
            </a:r>
            <a:endParaRPr lang="zh-CN" altLang="en-US" sz="1050" dirty="0"/>
          </a:p>
        </p:txBody>
      </p:sp>
      <p:sp>
        <p:nvSpPr>
          <p:cNvPr id="22698" name="文本框 22697">
            <a:extLst>
              <a:ext uri="{FF2B5EF4-FFF2-40B4-BE49-F238E27FC236}">
                <a16:creationId xmlns:a16="http://schemas.microsoft.com/office/drawing/2014/main" id="{28A879FA-D18C-34B8-4E02-2A9916DFAE0E}"/>
              </a:ext>
            </a:extLst>
          </p:cNvPr>
          <p:cNvSpPr txBox="1"/>
          <p:nvPr/>
        </p:nvSpPr>
        <p:spPr>
          <a:xfrm>
            <a:off x="981345" y="2211312"/>
            <a:ext cx="537316" cy="261610"/>
          </a:xfrm>
          <a:prstGeom prst="rect">
            <a:avLst/>
          </a:prstGeom>
          <a:noFill/>
        </p:spPr>
        <p:txBody>
          <a:bodyPr wrap="square" rtlCol="0">
            <a:spAutoFit/>
          </a:bodyPr>
          <a:lstStyle/>
          <a:p>
            <a:r>
              <a:rPr lang="zh-CN" altLang="en-US" sz="1050" dirty="0"/>
              <a:t>透镜</a:t>
            </a:r>
          </a:p>
        </p:txBody>
      </p:sp>
      <p:sp>
        <p:nvSpPr>
          <p:cNvPr id="22719" name="Text Box 1031">
            <a:extLst>
              <a:ext uri="{FF2B5EF4-FFF2-40B4-BE49-F238E27FC236}">
                <a16:creationId xmlns:a16="http://schemas.microsoft.com/office/drawing/2014/main" id="{0180C082-C1C1-2C5C-6F00-63FF22A9F645}"/>
              </a:ext>
            </a:extLst>
          </p:cNvPr>
          <p:cNvSpPr txBox="1">
            <a:spLocks noChangeArrowheads="1"/>
          </p:cNvSpPr>
          <p:nvPr/>
        </p:nvSpPr>
        <p:spPr bwMode="auto">
          <a:xfrm>
            <a:off x="1511763" y="850737"/>
            <a:ext cx="1258475" cy="338808"/>
          </a:xfrm>
          <a:prstGeom prst="rect">
            <a:avLst/>
          </a:prstGeom>
          <a:noFill/>
          <a:ln w="9525">
            <a:noFill/>
            <a:miter lim="800000"/>
            <a:headEnd/>
            <a:tailEnd/>
          </a:ln>
        </p:spPr>
        <p:txBody>
          <a:bodyPr/>
          <a:lstStyle/>
          <a:p>
            <a:pPr algn="ctr">
              <a:spcBef>
                <a:spcPts val="750"/>
              </a:spcBef>
              <a:spcAft>
                <a:spcPts val="800"/>
              </a:spcAft>
            </a:pPr>
            <a:r>
              <a:rPr lang="zh-CN" altLang="en-US" sz="1800" b="1" dirty="0">
                <a:solidFill>
                  <a:schemeClr val="accent6"/>
                </a:solidFill>
                <a:latin typeface="宋体" panose="02010600030101010101" pitchFamily="2" charset="-122"/>
              </a:rPr>
              <a:t>接触式</a:t>
            </a:r>
          </a:p>
        </p:txBody>
      </p:sp>
      <p:sp>
        <p:nvSpPr>
          <p:cNvPr id="22724" name="Text Box 1031">
            <a:extLst>
              <a:ext uri="{FF2B5EF4-FFF2-40B4-BE49-F238E27FC236}">
                <a16:creationId xmlns:a16="http://schemas.microsoft.com/office/drawing/2014/main" id="{1EE5A347-39D6-6D19-9E07-0C63B6E796F4}"/>
              </a:ext>
            </a:extLst>
          </p:cNvPr>
          <p:cNvSpPr txBox="1">
            <a:spLocks noChangeArrowheads="1"/>
          </p:cNvSpPr>
          <p:nvPr/>
        </p:nvSpPr>
        <p:spPr bwMode="auto">
          <a:xfrm>
            <a:off x="3866391" y="856641"/>
            <a:ext cx="1258475" cy="338808"/>
          </a:xfrm>
          <a:prstGeom prst="rect">
            <a:avLst/>
          </a:prstGeom>
          <a:noFill/>
          <a:ln w="9525">
            <a:noFill/>
            <a:miter lim="800000"/>
            <a:headEnd/>
            <a:tailEnd/>
          </a:ln>
        </p:spPr>
        <p:txBody>
          <a:bodyPr/>
          <a:lstStyle/>
          <a:p>
            <a:pPr algn="ctr">
              <a:spcBef>
                <a:spcPts val="750"/>
              </a:spcBef>
              <a:spcAft>
                <a:spcPts val="800"/>
              </a:spcAft>
            </a:pPr>
            <a:r>
              <a:rPr lang="zh-CN" altLang="en-US" sz="1800" b="1" dirty="0">
                <a:solidFill>
                  <a:schemeClr val="accent6"/>
                </a:solidFill>
                <a:latin typeface="宋体" panose="02010600030101010101" pitchFamily="2" charset="-122"/>
              </a:rPr>
              <a:t>接近式</a:t>
            </a:r>
          </a:p>
        </p:txBody>
      </p:sp>
      <p:grpSp>
        <p:nvGrpSpPr>
          <p:cNvPr id="22726" name="组合 22725">
            <a:extLst>
              <a:ext uri="{FF2B5EF4-FFF2-40B4-BE49-F238E27FC236}">
                <a16:creationId xmlns:a16="http://schemas.microsoft.com/office/drawing/2014/main" id="{383D0507-6CA2-0596-A201-7329979ADD6B}"/>
              </a:ext>
            </a:extLst>
          </p:cNvPr>
          <p:cNvGrpSpPr/>
          <p:nvPr/>
        </p:nvGrpSpPr>
        <p:grpSpPr>
          <a:xfrm>
            <a:off x="5336612" y="848134"/>
            <a:ext cx="2928884" cy="3690106"/>
            <a:chOff x="4627559" y="853503"/>
            <a:chExt cx="2928884" cy="3690106"/>
          </a:xfrm>
        </p:grpSpPr>
        <p:grpSp>
          <p:nvGrpSpPr>
            <p:cNvPr id="22672" name="组合 22671">
              <a:extLst>
                <a:ext uri="{FF2B5EF4-FFF2-40B4-BE49-F238E27FC236}">
                  <a16:creationId xmlns:a16="http://schemas.microsoft.com/office/drawing/2014/main" id="{6DA9F72B-053E-ADA0-5CCF-806D105DA529}"/>
                </a:ext>
              </a:extLst>
            </p:cNvPr>
            <p:cNvGrpSpPr/>
            <p:nvPr/>
          </p:nvGrpSpPr>
          <p:grpSpPr>
            <a:xfrm>
              <a:off x="5427761" y="1466855"/>
              <a:ext cx="1332070" cy="3051063"/>
              <a:chOff x="4187652" y="1051094"/>
              <a:chExt cx="1332070" cy="3051063"/>
            </a:xfrm>
          </p:grpSpPr>
          <p:sp>
            <p:nvSpPr>
              <p:cNvPr id="22624" name="椭圆 22623">
                <a:extLst>
                  <a:ext uri="{FF2B5EF4-FFF2-40B4-BE49-F238E27FC236}">
                    <a16:creationId xmlns:a16="http://schemas.microsoft.com/office/drawing/2014/main" id="{6CE8407A-F4DD-2775-4F74-73717F97EB4C}"/>
                  </a:ext>
                </a:extLst>
              </p:cNvPr>
              <p:cNvSpPr/>
              <p:nvPr/>
            </p:nvSpPr>
            <p:spPr bwMode="auto">
              <a:xfrm>
                <a:off x="4798358" y="1051094"/>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2625" name="直接箭头连接符 22624">
                <a:extLst>
                  <a:ext uri="{FF2B5EF4-FFF2-40B4-BE49-F238E27FC236}">
                    <a16:creationId xmlns:a16="http://schemas.microsoft.com/office/drawing/2014/main" id="{40046F68-E0C8-C5D9-62A9-9D8125B2727A}"/>
                  </a:ext>
                </a:extLst>
              </p:cNvPr>
              <p:cNvCxnSpPr>
                <a:cxnSpLocks/>
              </p:cNvCxnSpPr>
              <p:nvPr/>
            </p:nvCxnSpPr>
            <p:spPr bwMode="auto">
              <a:xfrm>
                <a:off x="4853687" y="1267118"/>
                <a:ext cx="0" cy="5124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26" name="直接箭头连接符 22625">
                <a:extLst>
                  <a:ext uri="{FF2B5EF4-FFF2-40B4-BE49-F238E27FC236}">
                    <a16:creationId xmlns:a16="http://schemas.microsoft.com/office/drawing/2014/main" id="{C6B3D658-A502-9943-B2A4-9972C4473A16}"/>
                  </a:ext>
                </a:extLst>
              </p:cNvPr>
              <p:cNvCxnSpPr>
                <a:cxnSpLocks/>
              </p:cNvCxnSpPr>
              <p:nvPr/>
            </p:nvCxnSpPr>
            <p:spPr bwMode="auto">
              <a:xfrm flipH="1">
                <a:off x="4438318" y="1267118"/>
                <a:ext cx="303848"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27" name="直接箭头连接符 22626">
                <a:extLst>
                  <a:ext uri="{FF2B5EF4-FFF2-40B4-BE49-F238E27FC236}">
                    <a16:creationId xmlns:a16="http://schemas.microsoft.com/office/drawing/2014/main" id="{6C261CCA-2E42-ADCB-C1D5-D37C2149A319}"/>
                  </a:ext>
                </a:extLst>
              </p:cNvPr>
              <p:cNvCxnSpPr>
                <a:cxnSpLocks/>
              </p:cNvCxnSpPr>
              <p:nvPr/>
            </p:nvCxnSpPr>
            <p:spPr bwMode="auto">
              <a:xfrm>
                <a:off x="4986439" y="1267118"/>
                <a:ext cx="288032" cy="4838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2651" name="组合 22650">
                <a:extLst>
                  <a:ext uri="{FF2B5EF4-FFF2-40B4-BE49-F238E27FC236}">
                    <a16:creationId xmlns:a16="http://schemas.microsoft.com/office/drawing/2014/main" id="{5C7BB2A0-CCF6-B8FF-5817-AFA81E5A1DD4}"/>
                  </a:ext>
                </a:extLst>
              </p:cNvPr>
              <p:cNvGrpSpPr/>
              <p:nvPr/>
            </p:nvGrpSpPr>
            <p:grpSpPr>
              <a:xfrm>
                <a:off x="4222358" y="1788698"/>
                <a:ext cx="1260000" cy="303315"/>
                <a:chOff x="4222358" y="1788698"/>
                <a:chExt cx="1260000" cy="303315"/>
              </a:xfrm>
            </p:grpSpPr>
            <p:grpSp>
              <p:nvGrpSpPr>
                <p:cNvPr id="22628" name="组合 22627">
                  <a:extLst>
                    <a:ext uri="{FF2B5EF4-FFF2-40B4-BE49-F238E27FC236}">
                      <a16:creationId xmlns:a16="http://schemas.microsoft.com/office/drawing/2014/main" id="{38AD013D-9D23-0CB4-54D4-1E3D0E03150C}"/>
                    </a:ext>
                  </a:extLst>
                </p:cNvPr>
                <p:cNvGrpSpPr/>
                <p:nvPr/>
              </p:nvGrpSpPr>
              <p:grpSpPr>
                <a:xfrm>
                  <a:off x="4222358" y="1803981"/>
                  <a:ext cx="1260000" cy="288032"/>
                  <a:chOff x="1187688" y="1844824"/>
                  <a:chExt cx="1260000" cy="288032"/>
                </a:xfrm>
              </p:grpSpPr>
              <p:sp>
                <p:nvSpPr>
                  <p:cNvPr id="22629" name="弧形 22628">
                    <a:extLst>
                      <a:ext uri="{FF2B5EF4-FFF2-40B4-BE49-F238E27FC236}">
                        <a16:creationId xmlns:a16="http://schemas.microsoft.com/office/drawing/2014/main" id="{6849DB33-D051-FD17-DF82-2046507BCC87}"/>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30" name="弧形 22629">
                    <a:extLst>
                      <a:ext uri="{FF2B5EF4-FFF2-40B4-BE49-F238E27FC236}">
                        <a16:creationId xmlns:a16="http://schemas.microsoft.com/office/drawing/2014/main" id="{D4908ED5-3440-E866-47F1-42CF4F6B6D4D}"/>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22631" name="组合 22630">
                  <a:extLst>
                    <a:ext uri="{FF2B5EF4-FFF2-40B4-BE49-F238E27FC236}">
                      <a16:creationId xmlns:a16="http://schemas.microsoft.com/office/drawing/2014/main" id="{7B51D768-74E6-0EE7-372E-1ECE65E70C1D}"/>
                    </a:ext>
                  </a:extLst>
                </p:cNvPr>
                <p:cNvGrpSpPr/>
                <p:nvPr/>
              </p:nvGrpSpPr>
              <p:grpSpPr>
                <a:xfrm flipV="1">
                  <a:off x="4222358" y="1788698"/>
                  <a:ext cx="1260000" cy="288032"/>
                  <a:chOff x="1187688" y="1844824"/>
                  <a:chExt cx="1260000" cy="288032"/>
                </a:xfrm>
              </p:grpSpPr>
              <p:sp>
                <p:nvSpPr>
                  <p:cNvPr id="22632" name="弧形 22631">
                    <a:extLst>
                      <a:ext uri="{FF2B5EF4-FFF2-40B4-BE49-F238E27FC236}">
                        <a16:creationId xmlns:a16="http://schemas.microsoft.com/office/drawing/2014/main" id="{9F02CF97-2D81-BE84-5F67-486C2B6EA7A3}"/>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33" name="弧形 22632">
                    <a:extLst>
                      <a:ext uri="{FF2B5EF4-FFF2-40B4-BE49-F238E27FC236}">
                        <a16:creationId xmlns:a16="http://schemas.microsoft.com/office/drawing/2014/main" id="{50F7B0E8-4AF9-2409-C53A-434A048D8AD4}"/>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cxnSp>
              <p:nvCxnSpPr>
                <p:cNvPr id="22634" name="直接连接符 22633">
                  <a:extLst>
                    <a:ext uri="{FF2B5EF4-FFF2-40B4-BE49-F238E27FC236}">
                      <a16:creationId xmlns:a16="http://schemas.microsoft.com/office/drawing/2014/main" id="{5991D29F-C3FE-233C-49C7-0CF46CFFDE32}"/>
                    </a:ext>
                  </a:extLst>
                </p:cNvPr>
                <p:cNvCxnSpPr>
                  <a:stCxn id="22629" idx="2"/>
                  <a:endCxn id="22632" idx="2"/>
                </p:cNvCxnSpPr>
                <p:nvPr/>
              </p:nvCxnSpPr>
              <p:spPr bwMode="auto">
                <a:xfrm>
                  <a:off x="4295955" y="1880448"/>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635" name="直接连接符 22634">
                  <a:extLst>
                    <a:ext uri="{FF2B5EF4-FFF2-40B4-BE49-F238E27FC236}">
                      <a16:creationId xmlns:a16="http://schemas.microsoft.com/office/drawing/2014/main" id="{FC356174-D95D-B977-3D6E-6F13F13C8B3B}"/>
                    </a:ext>
                  </a:extLst>
                </p:cNvPr>
                <p:cNvCxnSpPr>
                  <a:cxnSpLocks/>
                  <a:stCxn id="22630" idx="2"/>
                  <a:endCxn id="22633" idx="2"/>
                </p:cNvCxnSpPr>
                <p:nvPr/>
              </p:nvCxnSpPr>
              <p:spPr bwMode="auto">
                <a:xfrm>
                  <a:off x="5408761" y="1880448"/>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22636" name="直接箭头连接符 22635">
                <a:extLst>
                  <a:ext uri="{FF2B5EF4-FFF2-40B4-BE49-F238E27FC236}">
                    <a16:creationId xmlns:a16="http://schemas.microsoft.com/office/drawing/2014/main" id="{FB8BCED7-923A-9E87-3408-61724E089061}"/>
                  </a:ext>
                </a:extLst>
              </p:cNvPr>
              <p:cNvCxnSpPr>
                <a:cxnSpLocks/>
              </p:cNvCxnSpPr>
              <p:nvPr/>
            </p:nvCxnSpPr>
            <p:spPr bwMode="auto">
              <a:xfrm>
                <a:off x="4861625" y="2131214"/>
                <a:ext cx="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37" name="直接箭头连接符 22636">
                <a:extLst>
                  <a:ext uri="{FF2B5EF4-FFF2-40B4-BE49-F238E27FC236}">
                    <a16:creationId xmlns:a16="http://schemas.microsoft.com/office/drawing/2014/main" id="{2B607A58-5E02-79A5-1730-C2AC2BE531A6}"/>
                  </a:ext>
                </a:extLst>
              </p:cNvPr>
              <p:cNvCxnSpPr>
                <a:cxnSpLocks/>
              </p:cNvCxnSpPr>
              <p:nvPr/>
            </p:nvCxnSpPr>
            <p:spPr bwMode="auto">
              <a:xfrm flipH="1">
                <a:off x="4932040" y="2131214"/>
                <a:ext cx="353286"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38" name="直接箭头连接符 22637">
                <a:extLst>
                  <a:ext uri="{FF2B5EF4-FFF2-40B4-BE49-F238E27FC236}">
                    <a16:creationId xmlns:a16="http://schemas.microsoft.com/office/drawing/2014/main" id="{AEFCCCEE-1E54-4A40-15AD-9969FEEA276A}"/>
                  </a:ext>
                </a:extLst>
              </p:cNvPr>
              <p:cNvCxnSpPr>
                <a:cxnSpLocks/>
              </p:cNvCxnSpPr>
              <p:nvPr/>
            </p:nvCxnSpPr>
            <p:spPr bwMode="auto">
              <a:xfrm>
                <a:off x="4438318" y="2131214"/>
                <a:ext cx="36004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639" name="矩形 22638">
                <a:extLst>
                  <a:ext uri="{FF2B5EF4-FFF2-40B4-BE49-F238E27FC236}">
                    <a16:creationId xmlns:a16="http://schemas.microsoft.com/office/drawing/2014/main" id="{6DFC637E-2264-6F98-A104-59690569FEFE}"/>
                  </a:ext>
                </a:extLst>
              </p:cNvPr>
              <p:cNvSpPr/>
              <p:nvPr/>
            </p:nvSpPr>
            <p:spPr bwMode="auto">
              <a:xfrm>
                <a:off x="4187652" y="2508801"/>
                <a:ext cx="1332070" cy="72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40" name="矩形 22639">
                <a:extLst>
                  <a:ext uri="{FF2B5EF4-FFF2-40B4-BE49-F238E27FC236}">
                    <a16:creationId xmlns:a16="http://schemas.microsoft.com/office/drawing/2014/main" id="{D6EF6B37-6F7F-2042-16BF-63EB295D1DE8}"/>
                  </a:ext>
                </a:extLst>
              </p:cNvPr>
              <p:cNvSpPr/>
              <p:nvPr/>
            </p:nvSpPr>
            <p:spPr bwMode="auto">
              <a:xfrm>
                <a:off x="4455480" y="2580809"/>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41" name="矩形 22640">
                <a:extLst>
                  <a:ext uri="{FF2B5EF4-FFF2-40B4-BE49-F238E27FC236}">
                    <a16:creationId xmlns:a16="http://schemas.microsoft.com/office/drawing/2014/main" id="{80498A81-D002-2E49-5A91-B889C55C9746}"/>
                  </a:ext>
                </a:extLst>
              </p:cNvPr>
              <p:cNvSpPr/>
              <p:nvPr/>
            </p:nvSpPr>
            <p:spPr bwMode="auto">
              <a:xfrm>
                <a:off x="4969560" y="2580809"/>
                <a:ext cx="287970" cy="72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nvGrpSpPr>
              <p:cNvPr id="22642" name="组合 22641">
                <a:extLst>
                  <a:ext uri="{FF2B5EF4-FFF2-40B4-BE49-F238E27FC236}">
                    <a16:creationId xmlns:a16="http://schemas.microsoft.com/office/drawing/2014/main" id="{BC969913-2F0E-67B8-D761-AD9CE0279467}"/>
                  </a:ext>
                </a:extLst>
              </p:cNvPr>
              <p:cNvGrpSpPr/>
              <p:nvPr/>
            </p:nvGrpSpPr>
            <p:grpSpPr>
              <a:xfrm>
                <a:off x="4295947" y="3828282"/>
                <a:ext cx="1152154" cy="273875"/>
                <a:chOff x="1240252" y="2710422"/>
                <a:chExt cx="1152154" cy="273875"/>
              </a:xfrm>
            </p:grpSpPr>
            <p:sp>
              <p:nvSpPr>
                <p:cNvPr id="22643" name="矩形 22642">
                  <a:extLst>
                    <a:ext uri="{FF2B5EF4-FFF2-40B4-BE49-F238E27FC236}">
                      <a16:creationId xmlns:a16="http://schemas.microsoft.com/office/drawing/2014/main" id="{77A1B3F2-1C36-C96D-C91C-C44D6752BBED}"/>
                    </a:ext>
                  </a:extLst>
                </p:cNvPr>
                <p:cNvSpPr/>
                <p:nvPr/>
              </p:nvSpPr>
              <p:spPr bwMode="auto">
                <a:xfrm>
                  <a:off x="1240252" y="2710422"/>
                  <a:ext cx="1152080" cy="3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44" name="矩形 22643">
                  <a:extLst>
                    <a:ext uri="{FF2B5EF4-FFF2-40B4-BE49-F238E27FC236}">
                      <a16:creationId xmlns:a16="http://schemas.microsoft.com/office/drawing/2014/main" id="{F1FCF1AB-D5B6-ADF3-82DF-1606B35D80E3}"/>
                    </a:ext>
                  </a:extLst>
                </p:cNvPr>
                <p:cNvSpPr/>
                <p:nvPr/>
              </p:nvSpPr>
              <p:spPr bwMode="auto">
                <a:xfrm>
                  <a:off x="1240325" y="2746422"/>
                  <a:ext cx="1152007" cy="55896"/>
                </a:xfrm>
                <a:prstGeom prst="rect">
                  <a:avLst/>
                </a:prstGeom>
                <a:pattFill prst="wdUpDiag">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645" name="矩形 22644">
                  <a:extLst>
                    <a:ext uri="{FF2B5EF4-FFF2-40B4-BE49-F238E27FC236}">
                      <a16:creationId xmlns:a16="http://schemas.microsoft.com/office/drawing/2014/main" id="{801A8DA7-BD1B-88E1-395B-25EEE541B2B8}"/>
                    </a:ext>
                  </a:extLst>
                </p:cNvPr>
                <p:cNvSpPr/>
                <p:nvPr/>
              </p:nvSpPr>
              <p:spPr bwMode="auto">
                <a:xfrm>
                  <a:off x="1240326" y="2802318"/>
                  <a:ext cx="1152080" cy="1819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22655" name="组合 22654">
                <a:extLst>
                  <a:ext uri="{FF2B5EF4-FFF2-40B4-BE49-F238E27FC236}">
                    <a16:creationId xmlns:a16="http://schemas.microsoft.com/office/drawing/2014/main" id="{B9A059A8-D19C-F8BA-D7A9-DFBA8F00BABE}"/>
                  </a:ext>
                </a:extLst>
              </p:cNvPr>
              <p:cNvGrpSpPr/>
              <p:nvPr/>
            </p:nvGrpSpPr>
            <p:grpSpPr>
              <a:xfrm>
                <a:off x="4222358" y="3139155"/>
                <a:ext cx="1260000" cy="303315"/>
                <a:chOff x="4222358" y="1788698"/>
                <a:chExt cx="1260000" cy="303315"/>
              </a:xfrm>
            </p:grpSpPr>
            <p:grpSp>
              <p:nvGrpSpPr>
                <p:cNvPr id="22656" name="组合 22655">
                  <a:extLst>
                    <a:ext uri="{FF2B5EF4-FFF2-40B4-BE49-F238E27FC236}">
                      <a16:creationId xmlns:a16="http://schemas.microsoft.com/office/drawing/2014/main" id="{29A097AE-8015-399E-D535-CA9F84F2A498}"/>
                    </a:ext>
                  </a:extLst>
                </p:cNvPr>
                <p:cNvGrpSpPr/>
                <p:nvPr/>
              </p:nvGrpSpPr>
              <p:grpSpPr>
                <a:xfrm>
                  <a:off x="4222358" y="1803981"/>
                  <a:ext cx="1260000" cy="288032"/>
                  <a:chOff x="1187688" y="1844824"/>
                  <a:chExt cx="1260000" cy="288032"/>
                </a:xfrm>
              </p:grpSpPr>
              <p:sp>
                <p:nvSpPr>
                  <p:cNvPr id="22662" name="弧形 22661">
                    <a:extLst>
                      <a:ext uri="{FF2B5EF4-FFF2-40B4-BE49-F238E27FC236}">
                        <a16:creationId xmlns:a16="http://schemas.microsoft.com/office/drawing/2014/main" id="{314F4A01-C716-2AF3-276D-202B4EFCEEFF}"/>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63" name="弧形 22662">
                    <a:extLst>
                      <a:ext uri="{FF2B5EF4-FFF2-40B4-BE49-F238E27FC236}">
                        <a16:creationId xmlns:a16="http://schemas.microsoft.com/office/drawing/2014/main" id="{7951FD21-E8BC-F821-B577-42ED7849173E}"/>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22657" name="组合 22656">
                  <a:extLst>
                    <a:ext uri="{FF2B5EF4-FFF2-40B4-BE49-F238E27FC236}">
                      <a16:creationId xmlns:a16="http://schemas.microsoft.com/office/drawing/2014/main" id="{5841A238-E503-DEB8-B4E9-1EAA233CBFA9}"/>
                    </a:ext>
                  </a:extLst>
                </p:cNvPr>
                <p:cNvGrpSpPr/>
                <p:nvPr/>
              </p:nvGrpSpPr>
              <p:grpSpPr>
                <a:xfrm flipV="1">
                  <a:off x="4222358" y="1788698"/>
                  <a:ext cx="1260000" cy="288032"/>
                  <a:chOff x="1187688" y="1844824"/>
                  <a:chExt cx="1260000" cy="288032"/>
                </a:xfrm>
              </p:grpSpPr>
              <p:sp>
                <p:nvSpPr>
                  <p:cNvPr id="22660" name="弧形 22659">
                    <a:extLst>
                      <a:ext uri="{FF2B5EF4-FFF2-40B4-BE49-F238E27FC236}">
                        <a16:creationId xmlns:a16="http://schemas.microsoft.com/office/drawing/2014/main" id="{DAA4E232-AF48-B7CC-ADBB-D1C79691E1BA}"/>
                      </a:ext>
                    </a:extLst>
                  </p:cNvPr>
                  <p:cNvSpPr/>
                  <p:nvPr/>
                </p:nvSpPr>
                <p:spPr bwMode="auto">
                  <a:xfrm flipH="1">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2661" name="弧形 22660">
                    <a:extLst>
                      <a:ext uri="{FF2B5EF4-FFF2-40B4-BE49-F238E27FC236}">
                        <a16:creationId xmlns:a16="http://schemas.microsoft.com/office/drawing/2014/main" id="{17F66A75-DE56-B4A5-7CE9-315C2401F06C}"/>
                      </a:ext>
                    </a:extLst>
                  </p:cNvPr>
                  <p:cNvSpPr/>
                  <p:nvPr/>
                </p:nvSpPr>
                <p:spPr bwMode="auto">
                  <a:xfrm>
                    <a:off x="1187688" y="1844824"/>
                    <a:ext cx="1260000" cy="288032"/>
                  </a:xfrm>
                  <a:prstGeom prst="arc">
                    <a:avLst>
                      <a:gd name="adj1" fmla="val 16200000"/>
                      <a:gd name="adj2" fmla="val 2118468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cxnSp>
              <p:nvCxnSpPr>
                <p:cNvPr id="22658" name="直接连接符 22657">
                  <a:extLst>
                    <a:ext uri="{FF2B5EF4-FFF2-40B4-BE49-F238E27FC236}">
                      <a16:creationId xmlns:a16="http://schemas.microsoft.com/office/drawing/2014/main" id="{F80EF254-2584-3CAE-CC7A-C92838C5AA6B}"/>
                    </a:ext>
                  </a:extLst>
                </p:cNvPr>
                <p:cNvCxnSpPr>
                  <a:stCxn id="22662" idx="2"/>
                  <a:endCxn id="22660" idx="2"/>
                </p:cNvCxnSpPr>
                <p:nvPr/>
              </p:nvCxnSpPr>
              <p:spPr bwMode="auto">
                <a:xfrm>
                  <a:off x="4295955" y="1880448"/>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659" name="直接连接符 22658">
                  <a:extLst>
                    <a:ext uri="{FF2B5EF4-FFF2-40B4-BE49-F238E27FC236}">
                      <a16:creationId xmlns:a16="http://schemas.microsoft.com/office/drawing/2014/main" id="{69CC82E8-F233-F44D-D715-EE392C25679B}"/>
                    </a:ext>
                  </a:extLst>
                </p:cNvPr>
                <p:cNvCxnSpPr>
                  <a:cxnSpLocks/>
                  <a:stCxn id="22663" idx="2"/>
                  <a:endCxn id="22661" idx="2"/>
                </p:cNvCxnSpPr>
                <p:nvPr/>
              </p:nvCxnSpPr>
              <p:spPr bwMode="auto">
                <a:xfrm>
                  <a:off x="5408761" y="1880448"/>
                  <a:ext cx="0" cy="11981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22664" name="直接箭头连接符 22663">
                <a:extLst>
                  <a:ext uri="{FF2B5EF4-FFF2-40B4-BE49-F238E27FC236}">
                    <a16:creationId xmlns:a16="http://schemas.microsoft.com/office/drawing/2014/main" id="{77CFDABD-524F-6394-C94A-F535D9C676C7}"/>
                  </a:ext>
                </a:extLst>
              </p:cNvPr>
              <p:cNvCxnSpPr>
                <a:cxnSpLocks/>
              </p:cNvCxnSpPr>
              <p:nvPr/>
            </p:nvCxnSpPr>
            <p:spPr bwMode="auto">
              <a:xfrm>
                <a:off x="4853687" y="2708912"/>
                <a:ext cx="0" cy="396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65" name="直接箭头连接符 22664">
                <a:extLst>
                  <a:ext uri="{FF2B5EF4-FFF2-40B4-BE49-F238E27FC236}">
                    <a16:creationId xmlns:a16="http://schemas.microsoft.com/office/drawing/2014/main" id="{9A34E7A6-9ECD-248F-6866-7AF76F231557}"/>
                  </a:ext>
                </a:extLst>
              </p:cNvPr>
              <p:cNvCxnSpPr>
                <a:cxnSpLocks/>
              </p:cNvCxnSpPr>
              <p:nvPr/>
            </p:nvCxnSpPr>
            <p:spPr bwMode="auto">
              <a:xfrm flipH="1">
                <a:off x="4484176" y="2709973"/>
                <a:ext cx="303848" cy="36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66" name="直接箭头连接符 22665">
                <a:extLst>
                  <a:ext uri="{FF2B5EF4-FFF2-40B4-BE49-F238E27FC236}">
                    <a16:creationId xmlns:a16="http://schemas.microsoft.com/office/drawing/2014/main" id="{63947580-6ED1-8852-8827-249F344DB868}"/>
                  </a:ext>
                </a:extLst>
              </p:cNvPr>
              <p:cNvCxnSpPr>
                <a:cxnSpLocks/>
              </p:cNvCxnSpPr>
              <p:nvPr/>
            </p:nvCxnSpPr>
            <p:spPr bwMode="auto">
              <a:xfrm>
                <a:off x="4932040" y="2709973"/>
                <a:ext cx="288032" cy="36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69" name="直接箭头连接符 22668">
                <a:extLst>
                  <a:ext uri="{FF2B5EF4-FFF2-40B4-BE49-F238E27FC236}">
                    <a16:creationId xmlns:a16="http://schemas.microsoft.com/office/drawing/2014/main" id="{49ED33BF-B364-FB6C-6D60-DE4F202DFCAA}"/>
                  </a:ext>
                </a:extLst>
              </p:cNvPr>
              <p:cNvCxnSpPr>
                <a:cxnSpLocks/>
              </p:cNvCxnSpPr>
              <p:nvPr/>
            </p:nvCxnSpPr>
            <p:spPr bwMode="auto">
              <a:xfrm>
                <a:off x="4863694" y="3476334"/>
                <a:ext cx="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70" name="直接箭头连接符 22669">
                <a:extLst>
                  <a:ext uri="{FF2B5EF4-FFF2-40B4-BE49-F238E27FC236}">
                    <a16:creationId xmlns:a16="http://schemas.microsoft.com/office/drawing/2014/main" id="{03004C86-D0BF-7B24-B918-DADA1A7380A6}"/>
                  </a:ext>
                </a:extLst>
              </p:cNvPr>
              <p:cNvCxnSpPr>
                <a:cxnSpLocks/>
              </p:cNvCxnSpPr>
              <p:nvPr/>
            </p:nvCxnSpPr>
            <p:spPr bwMode="auto">
              <a:xfrm flipH="1">
                <a:off x="4934109" y="3476334"/>
                <a:ext cx="353286"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671" name="直接箭头连接符 22670">
                <a:extLst>
                  <a:ext uri="{FF2B5EF4-FFF2-40B4-BE49-F238E27FC236}">
                    <a16:creationId xmlns:a16="http://schemas.microsoft.com/office/drawing/2014/main" id="{BDEC7BB4-251D-8801-9C83-2F73303476F4}"/>
                  </a:ext>
                </a:extLst>
              </p:cNvPr>
              <p:cNvCxnSpPr>
                <a:cxnSpLocks/>
              </p:cNvCxnSpPr>
              <p:nvPr/>
            </p:nvCxnSpPr>
            <p:spPr bwMode="auto">
              <a:xfrm>
                <a:off x="4440387" y="3476334"/>
                <a:ext cx="360040" cy="32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2699" name="文本框 22698">
              <a:extLst>
                <a:ext uri="{FF2B5EF4-FFF2-40B4-BE49-F238E27FC236}">
                  <a16:creationId xmlns:a16="http://schemas.microsoft.com/office/drawing/2014/main" id="{4A8355FC-AD16-5C26-0B54-B15B81910590}"/>
                </a:ext>
              </a:extLst>
            </p:cNvPr>
            <p:cNvSpPr txBox="1"/>
            <p:nvPr/>
          </p:nvSpPr>
          <p:spPr>
            <a:xfrm>
              <a:off x="6713561" y="2234595"/>
              <a:ext cx="537316" cy="261610"/>
            </a:xfrm>
            <a:prstGeom prst="rect">
              <a:avLst/>
            </a:prstGeom>
            <a:noFill/>
          </p:spPr>
          <p:txBody>
            <a:bodyPr wrap="square" rtlCol="0">
              <a:spAutoFit/>
            </a:bodyPr>
            <a:lstStyle/>
            <a:p>
              <a:r>
                <a:rPr lang="zh-CN" altLang="en-US" sz="1050" dirty="0"/>
                <a:t>透镜</a:t>
              </a:r>
            </a:p>
          </p:txBody>
        </p:sp>
        <p:cxnSp>
          <p:nvCxnSpPr>
            <p:cNvPr id="22700" name="直接箭头连接符 22699">
              <a:extLst>
                <a:ext uri="{FF2B5EF4-FFF2-40B4-BE49-F238E27FC236}">
                  <a16:creationId xmlns:a16="http://schemas.microsoft.com/office/drawing/2014/main" id="{9AD3EFD7-E773-AD28-1061-BB9AB95E7147}"/>
                </a:ext>
              </a:extLst>
            </p:cNvPr>
            <p:cNvCxnSpPr>
              <a:cxnSpLocks/>
            </p:cNvCxnSpPr>
            <p:nvPr/>
          </p:nvCxnSpPr>
          <p:spPr bwMode="auto">
            <a:xfrm flipH="1">
              <a:off x="6816004" y="2980665"/>
              <a:ext cx="2202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701" name="文本框 22700">
              <a:extLst>
                <a:ext uri="{FF2B5EF4-FFF2-40B4-BE49-F238E27FC236}">
                  <a16:creationId xmlns:a16="http://schemas.microsoft.com/office/drawing/2014/main" id="{175F78CB-9FF9-B284-C11C-DE9F50C23D60}"/>
                </a:ext>
              </a:extLst>
            </p:cNvPr>
            <p:cNvSpPr txBox="1"/>
            <p:nvPr/>
          </p:nvSpPr>
          <p:spPr>
            <a:xfrm>
              <a:off x="7019127" y="2791055"/>
              <a:ext cx="537316" cy="261610"/>
            </a:xfrm>
            <a:prstGeom prst="rect">
              <a:avLst/>
            </a:prstGeom>
            <a:noFill/>
          </p:spPr>
          <p:txBody>
            <a:bodyPr wrap="square" rtlCol="0">
              <a:spAutoFit/>
            </a:bodyPr>
            <a:lstStyle/>
            <a:p>
              <a:r>
                <a:rPr lang="zh-CN" altLang="en-US" sz="1050" dirty="0"/>
                <a:t>掩膜</a:t>
              </a:r>
            </a:p>
          </p:txBody>
        </p:sp>
        <p:sp>
          <p:nvSpPr>
            <p:cNvPr id="22704" name="文本框 22703">
              <a:extLst>
                <a:ext uri="{FF2B5EF4-FFF2-40B4-BE49-F238E27FC236}">
                  <a16:creationId xmlns:a16="http://schemas.microsoft.com/office/drawing/2014/main" id="{73CC5265-0C2C-A78B-EA2B-82AE482B4ADB}"/>
                </a:ext>
              </a:extLst>
            </p:cNvPr>
            <p:cNvSpPr txBox="1"/>
            <p:nvPr/>
          </p:nvSpPr>
          <p:spPr>
            <a:xfrm>
              <a:off x="6708780" y="3583410"/>
              <a:ext cx="537316" cy="261610"/>
            </a:xfrm>
            <a:prstGeom prst="rect">
              <a:avLst/>
            </a:prstGeom>
            <a:noFill/>
          </p:spPr>
          <p:txBody>
            <a:bodyPr wrap="square" rtlCol="0">
              <a:spAutoFit/>
            </a:bodyPr>
            <a:lstStyle/>
            <a:p>
              <a:r>
                <a:rPr lang="zh-CN" altLang="en-US" sz="1050" dirty="0"/>
                <a:t>透镜</a:t>
              </a:r>
            </a:p>
          </p:txBody>
        </p:sp>
        <p:cxnSp>
          <p:nvCxnSpPr>
            <p:cNvPr id="22705" name="直接箭头连接符 22704">
              <a:extLst>
                <a:ext uri="{FF2B5EF4-FFF2-40B4-BE49-F238E27FC236}">
                  <a16:creationId xmlns:a16="http://schemas.microsoft.com/office/drawing/2014/main" id="{F68EF62C-A691-03CB-339C-27B1A5B44A9D}"/>
                </a:ext>
              </a:extLst>
            </p:cNvPr>
            <p:cNvCxnSpPr>
              <a:cxnSpLocks/>
            </p:cNvCxnSpPr>
            <p:nvPr/>
          </p:nvCxnSpPr>
          <p:spPr bwMode="auto">
            <a:xfrm flipH="1">
              <a:off x="6757197" y="4307991"/>
              <a:ext cx="22024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706" name="文本框 22705">
              <a:extLst>
                <a:ext uri="{FF2B5EF4-FFF2-40B4-BE49-F238E27FC236}">
                  <a16:creationId xmlns:a16="http://schemas.microsoft.com/office/drawing/2014/main" id="{6494F19F-B661-3D86-0EC3-8927FB3D99E4}"/>
                </a:ext>
              </a:extLst>
            </p:cNvPr>
            <p:cNvSpPr txBox="1"/>
            <p:nvPr/>
          </p:nvSpPr>
          <p:spPr>
            <a:xfrm>
              <a:off x="6977438" y="4164134"/>
              <a:ext cx="448441" cy="261610"/>
            </a:xfrm>
            <a:prstGeom prst="rect">
              <a:avLst/>
            </a:prstGeom>
            <a:noFill/>
          </p:spPr>
          <p:txBody>
            <a:bodyPr wrap="square" rtlCol="0">
              <a:spAutoFit/>
            </a:bodyPr>
            <a:lstStyle/>
            <a:p>
              <a:pPr algn="ctr"/>
              <a:r>
                <a:rPr lang="en-US" altLang="zh-CN" sz="1050" dirty="0"/>
                <a:t>SiO</a:t>
              </a:r>
              <a:r>
                <a:rPr lang="en-US" altLang="zh-CN" sz="1050" baseline="-25000" dirty="0"/>
                <a:t>2</a:t>
              </a:r>
              <a:endParaRPr lang="zh-CN" altLang="en-US" sz="1050" baseline="-25000" dirty="0"/>
            </a:p>
          </p:txBody>
        </p:sp>
        <p:cxnSp>
          <p:nvCxnSpPr>
            <p:cNvPr id="22707" name="直接箭头连接符 22706">
              <a:extLst>
                <a:ext uri="{FF2B5EF4-FFF2-40B4-BE49-F238E27FC236}">
                  <a16:creationId xmlns:a16="http://schemas.microsoft.com/office/drawing/2014/main" id="{3FB245B2-51F6-CF2A-5A4E-4AC6068E484F}"/>
                </a:ext>
              </a:extLst>
            </p:cNvPr>
            <p:cNvCxnSpPr>
              <a:cxnSpLocks/>
            </p:cNvCxnSpPr>
            <p:nvPr/>
          </p:nvCxnSpPr>
          <p:spPr bwMode="auto">
            <a:xfrm>
              <a:off x="5204490" y="4244043"/>
              <a:ext cx="271665" cy="15904"/>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sp>
          <p:nvSpPr>
            <p:cNvPr id="22710" name="文本框 22709">
              <a:extLst>
                <a:ext uri="{FF2B5EF4-FFF2-40B4-BE49-F238E27FC236}">
                  <a16:creationId xmlns:a16="http://schemas.microsoft.com/office/drawing/2014/main" id="{D6C264B0-449D-205E-6106-807C9A7CB72E}"/>
                </a:ext>
              </a:extLst>
            </p:cNvPr>
            <p:cNvSpPr txBox="1"/>
            <p:nvPr/>
          </p:nvSpPr>
          <p:spPr>
            <a:xfrm>
              <a:off x="4628490" y="4112137"/>
              <a:ext cx="683668" cy="253916"/>
            </a:xfrm>
            <a:prstGeom prst="rect">
              <a:avLst/>
            </a:prstGeom>
            <a:noFill/>
          </p:spPr>
          <p:txBody>
            <a:bodyPr wrap="square" rtlCol="0">
              <a:spAutoFit/>
            </a:bodyPr>
            <a:lstStyle/>
            <a:p>
              <a:pPr algn="ctr"/>
              <a:r>
                <a:rPr lang="zh-CN" altLang="en-US" sz="1050" dirty="0"/>
                <a:t>光胶层</a:t>
              </a:r>
            </a:p>
          </p:txBody>
        </p:sp>
        <p:cxnSp>
          <p:nvCxnSpPr>
            <p:cNvPr id="22715" name="直接箭头连接符 22714">
              <a:extLst>
                <a:ext uri="{FF2B5EF4-FFF2-40B4-BE49-F238E27FC236}">
                  <a16:creationId xmlns:a16="http://schemas.microsoft.com/office/drawing/2014/main" id="{462C7BF6-53ED-D605-13B5-4AE73668D369}"/>
                </a:ext>
              </a:extLst>
            </p:cNvPr>
            <p:cNvCxnSpPr>
              <a:cxnSpLocks/>
            </p:cNvCxnSpPr>
            <p:nvPr/>
          </p:nvCxnSpPr>
          <p:spPr bwMode="auto">
            <a:xfrm flipV="1">
              <a:off x="5204490" y="4416651"/>
              <a:ext cx="300006" cy="9093"/>
            </a:xfrm>
            <a:prstGeom prst="straightConnector1">
              <a:avLst/>
            </a:prstGeom>
            <a:solidFill>
              <a:schemeClr val="accent1"/>
            </a:solidFill>
            <a:ln w="9525" cap="flat" cmpd="sng" algn="ctr">
              <a:solidFill>
                <a:schemeClr val="tx1"/>
              </a:solidFill>
              <a:prstDash val="solid"/>
              <a:round/>
              <a:headEnd type="none" w="med" len="med"/>
              <a:tailEnd type="stealth"/>
            </a:ln>
            <a:effectLst/>
          </p:spPr>
        </p:cxnSp>
        <p:sp>
          <p:nvSpPr>
            <p:cNvPr id="22718" name="文本框 22717">
              <a:extLst>
                <a:ext uri="{FF2B5EF4-FFF2-40B4-BE49-F238E27FC236}">
                  <a16:creationId xmlns:a16="http://schemas.microsoft.com/office/drawing/2014/main" id="{86FD762A-9AD0-0D31-8E0E-A790393F0075}"/>
                </a:ext>
              </a:extLst>
            </p:cNvPr>
            <p:cNvSpPr txBox="1"/>
            <p:nvPr/>
          </p:nvSpPr>
          <p:spPr>
            <a:xfrm>
              <a:off x="4627559" y="4289693"/>
              <a:ext cx="683668" cy="253916"/>
            </a:xfrm>
            <a:prstGeom prst="rect">
              <a:avLst/>
            </a:prstGeom>
            <a:noFill/>
          </p:spPr>
          <p:txBody>
            <a:bodyPr wrap="square" rtlCol="0">
              <a:spAutoFit/>
            </a:bodyPr>
            <a:lstStyle/>
            <a:p>
              <a:pPr algn="ctr"/>
              <a:r>
                <a:rPr lang="en-US" altLang="zh-CN" sz="1050" dirty="0"/>
                <a:t>Si</a:t>
              </a:r>
              <a:endParaRPr lang="zh-CN" altLang="en-US" sz="1050" dirty="0"/>
            </a:p>
          </p:txBody>
        </p:sp>
        <p:sp>
          <p:nvSpPr>
            <p:cNvPr id="22725" name="Text Box 1031">
              <a:extLst>
                <a:ext uri="{FF2B5EF4-FFF2-40B4-BE49-F238E27FC236}">
                  <a16:creationId xmlns:a16="http://schemas.microsoft.com/office/drawing/2014/main" id="{BD35A7B1-47B9-FCA5-BFD1-CADA13CBFA7D}"/>
                </a:ext>
              </a:extLst>
            </p:cNvPr>
            <p:cNvSpPr txBox="1">
              <a:spLocks noChangeArrowheads="1"/>
            </p:cNvSpPr>
            <p:nvPr/>
          </p:nvSpPr>
          <p:spPr bwMode="auto">
            <a:xfrm>
              <a:off x="5482858" y="853503"/>
              <a:ext cx="1258475" cy="338808"/>
            </a:xfrm>
            <a:prstGeom prst="rect">
              <a:avLst/>
            </a:prstGeom>
            <a:noFill/>
            <a:ln w="9525">
              <a:noFill/>
              <a:miter lim="800000"/>
              <a:headEnd/>
              <a:tailEnd/>
            </a:ln>
          </p:spPr>
          <p:txBody>
            <a:bodyPr/>
            <a:lstStyle/>
            <a:p>
              <a:pPr algn="ctr">
                <a:spcBef>
                  <a:spcPts val="750"/>
                </a:spcBef>
                <a:spcAft>
                  <a:spcPts val="800"/>
                </a:spcAft>
              </a:pPr>
              <a:r>
                <a:rPr lang="zh-CN" altLang="en-US" sz="1800" b="1" dirty="0">
                  <a:solidFill>
                    <a:schemeClr val="accent6"/>
                  </a:solidFill>
                  <a:latin typeface="宋体" panose="02010600030101010101" pitchFamily="2" charset="-122"/>
                </a:rPr>
                <a:t>投影式</a:t>
              </a:r>
            </a:p>
          </p:txBody>
        </p:sp>
      </p:grpSp>
      <p:sp>
        <p:nvSpPr>
          <p:cNvPr id="22727" name="文本框 22726">
            <a:extLst>
              <a:ext uri="{FF2B5EF4-FFF2-40B4-BE49-F238E27FC236}">
                <a16:creationId xmlns:a16="http://schemas.microsoft.com/office/drawing/2014/main" id="{0723594F-60B4-3CAF-3D1D-4DE08AD435FB}"/>
              </a:ext>
            </a:extLst>
          </p:cNvPr>
          <p:cNvSpPr txBox="1"/>
          <p:nvPr/>
        </p:nvSpPr>
        <p:spPr>
          <a:xfrm>
            <a:off x="179515" y="4005064"/>
            <a:ext cx="5284094"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dirty="0"/>
              <a:t>接触式曝光：</a:t>
            </a:r>
            <a:r>
              <a:rPr lang="zh-CN" altLang="en-US" sz="1400" dirty="0"/>
              <a:t>掩膜与基片光胶层直接接触。</a:t>
            </a:r>
            <a:endParaRPr lang="en-US" altLang="zh-CN" sz="1400" dirty="0"/>
          </a:p>
          <a:p>
            <a:pPr marL="648000" lvl="1" indent="-180000">
              <a:buFont typeface="Wingdings" panose="05000000000000000000" pitchFamily="2" charset="2"/>
              <a:buChar char="ü"/>
            </a:pPr>
            <a:r>
              <a:rPr lang="zh-CN" altLang="en-US" sz="1400" dirty="0"/>
              <a:t>优点：分辨率较高、设备简单、造价便宜；</a:t>
            </a:r>
            <a:endParaRPr lang="en-US" altLang="zh-CN" sz="1400" dirty="0"/>
          </a:p>
          <a:p>
            <a:pPr marL="648000" lvl="1" indent="-180000">
              <a:buFont typeface="Wingdings" panose="05000000000000000000" pitchFamily="2" charset="2"/>
              <a:buChar char="ü"/>
            </a:pPr>
            <a:r>
              <a:rPr lang="zh-CN" altLang="en-US" sz="1400" dirty="0"/>
              <a:t>缺点：容易损坏掩膜版与光胶层；</a:t>
            </a:r>
          </a:p>
        </p:txBody>
      </p:sp>
      <mc:AlternateContent xmlns:mc="http://schemas.openxmlformats.org/markup-compatibility/2006" xmlns:a14="http://schemas.microsoft.com/office/drawing/2010/main">
        <mc:Choice Requires="a14">
          <p:sp>
            <p:nvSpPr>
              <p:cNvPr id="22730" name="文本框 22729">
                <a:extLst>
                  <a:ext uri="{FF2B5EF4-FFF2-40B4-BE49-F238E27FC236}">
                    <a16:creationId xmlns:a16="http://schemas.microsoft.com/office/drawing/2014/main" id="{2290E4C6-B62E-2969-649B-C0074EB4DA14}"/>
                  </a:ext>
                </a:extLst>
              </p:cNvPr>
              <p:cNvSpPr txBox="1"/>
              <p:nvPr/>
            </p:nvSpPr>
            <p:spPr>
              <a:xfrm>
                <a:off x="198012" y="4707508"/>
                <a:ext cx="7614348"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dirty="0"/>
                  <a:t>接近式曝光：</a:t>
                </a:r>
                <a:r>
                  <a:rPr lang="zh-CN" altLang="en-US" sz="1400" dirty="0"/>
                  <a:t>掩膜与基片光胶层不直接接触，实现图形复印曝光。</a:t>
                </a:r>
                <a:endParaRPr lang="en-US" altLang="zh-CN" sz="1400" dirty="0"/>
              </a:p>
              <a:p>
                <a:pPr marL="648000" lvl="1" indent="-180000">
                  <a:buFont typeface="Wingdings" panose="05000000000000000000" pitchFamily="2" charset="2"/>
                  <a:buChar char="ü"/>
                </a:pPr>
                <a:r>
                  <a:rPr lang="zh-CN" altLang="en-US" sz="1400" dirty="0"/>
                  <a:t>优点：克服接触式曝光损坏掩膜和基片的缺点；</a:t>
                </a:r>
                <a:endParaRPr lang="en-US" altLang="zh-CN" sz="1400" dirty="0"/>
              </a:p>
              <a:p>
                <a:pPr marL="648000" lvl="1" indent="-180000">
                  <a:buFont typeface="Wingdings" panose="05000000000000000000" pitchFamily="2" charset="2"/>
                  <a:buChar char="ü"/>
                </a:pPr>
                <a:r>
                  <a:rPr lang="zh-CN" altLang="en-US" sz="1400" dirty="0"/>
                  <a:t>缺点：光的衍射导致分辨率</a:t>
                </a:r>
                <a14:m>
                  <m:oMath xmlns:m="http://schemas.openxmlformats.org/officeDocument/2006/math">
                    <m:r>
                      <a:rPr lang="en-US" altLang="zh-CN" sz="1400" i="1" dirty="0" smtClean="0">
                        <a:latin typeface="Cambria Math" panose="02040503050406030204" pitchFamily="18" charset="0"/>
                      </a:rPr>
                      <m:t>𝑅</m:t>
                    </m:r>
                  </m:oMath>
                </a14:m>
                <a:r>
                  <a:rPr lang="zh-CN" altLang="en-US" sz="1400" dirty="0"/>
                  <a:t>下降（取决于间隙</a:t>
                </a:r>
                <a14:m>
                  <m:oMath xmlns:m="http://schemas.openxmlformats.org/officeDocument/2006/math">
                    <m:r>
                      <a:rPr lang="en-US" altLang="zh-CN" sz="1400" i="1" dirty="0" smtClean="0">
                        <a:latin typeface="Cambria Math" panose="02040503050406030204" pitchFamily="18" charset="0"/>
                      </a:rPr>
                      <m:t>𝑔</m:t>
                    </m:r>
                  </m:oMath>
                </a14:m>
                <a:r>
                  <a:rPr lang="zh-CN" altLang="en-US" sz="1400" dirty="0"/>
                  <a:t>）；</a:t>
                </a:r>
              </a:p>
            </p:txBody>
          </p:sp>
        </mc:Choice>
        <mc:Fallback xmlns="">
          <p:sp>
            <p:nvSpPr>
              <p:cNvPr id="22730" name="文本框 22729">
                <a:extLst>
                  <a:ext uri="{FF2B5EF4-FFF2-40B4-BE49-F238E27FC236}">
                    <a16:creationId xmlns:a16="http://schemas.microsoft.com/office/drawing/2014/main" id="{2290E4C6-B62E-2969-649B-C0074EB4DA14}"/>
                  </a:ext>
                </a:extLst>
              </p:cNvPr>
              <p:cNvSpPr txBox="1">
                <a:spLocks noRot="1" noChangeAspect="1" noMove="1" noResize="1" noEditPoints="1" noAdjustHandles="1" noChangeArrowheads="1" noChangeShapeType="1" noTextEdit="1"/>
              </p:cNvSpPr>
              <p:nvPr/>
            </p:nvSpPr>
            <p:spPr>
              <a:xfrm>
                <a:off x="198012" y="4707508"/>
                <a:ext cx="7614348" cy="738664"/>
              </a:xfrm>
              <a:prstGeom prst="rect">
                <a:avLst/>
              </a:prstGeom>
              <a:blipFill>
                <a:blip r:embed="rId2"/>
                <a:stretch>
                  <a:fillRect l="-80" t="-2479" b="-7438"/>
                </a:stretch>
              </a:blipFill>
            </p:spPr>
            <p:txBody>
              <a:bodyPr/>
              <a:lstStyle/>
              <a:p>
                <a:r>
                  <a:rPr lang="zh-CN" altLang="en-US">
                    <a:noFill/>
                  </a:rPr>
                  <a:t> </a:t>
                </a:r>
              </a:p>
            </p:txBody>
          </p:sp>
        </mc:Fallback>
      </mc:AlternateContent>
      <p:sp>
        <p:nvSpPr>
          <p:cNvPr id="22731" name="文本框 22730">
            <a:extLst>
              <a:ext uri="{FF2B5EF4-FFF2-40B4-BE49-F238E27FC236}">
                <a16:creationId xmlns:a16="http://schemas.microsoft.com/office/drawing/2014/main" id="{1CD11A0A-8072-6F3D-F3AD-57EB2A28272B}"/>
              </a:ext>
            </a:extLst>
          </p:cNvPr>
          <p:cNvSpPr txBox="1"/>
          <p:nvPr/>
        </p:nvSpPr>
        <p:spPr>
          <a:xfrm>
            <a:off x="216509" y="5398556"/>
            <a:ext cx="7308548"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dirty="0"/>
              <a:t>投影式曝光：</a:t>
            </a:r>
            <a:r>
              <a:rPr lang="zh-CN" altLang="en-US" sz="1400" dirty="0"/>
              <a:t>掩膜与基片光胶层不直接接触，以投影方式进行图像转移，投影式的方案使得掩膜不用保持</a:t>
            </a:r>
            <a:r>
              <a:rPr lang="en-US" altLang="zh-CN" sz="1400" dirty="0"/>
              <a:t>1:1</a:t>
            </a:r>
            <a:r>
              <a:rPr lang="zh-CN" altLang="en-US" sz="1400" dirty="0"/>
              <a:t>的比例，制作工艺鲁棒性更好，精确更高，可重复实用性强。</a:t>
            </a:r>
            <a:endParaRPr lang="en-US" altLang="zh-CN" sz="1400" dirty="0"/>
          </a:p>
          <a:p>
            <a:pPr marL="648000" lvl="1" indent="-180000">
              <a:buFont typeface="Wingdings" panose="05000000000000000000" pitchFamily="2" charset="2"/>
              <a:buChar char="ü"/>
            </a:pPr>
            <a:r>
              <a:rPr lang="zh-CN" altLang="en-US" sz="1400" dirty="0"/>
              <a:t>优点：曝光均匀、无色差、像差，可进行缩小投影曝光，因此掩膜尺寸可以比基片大很多倍，掩膜中的图形线条可做得较粗；</a:t>
            </a:r>
            <a:endParaRPr lang="en-US" altLang="zh-CN" sz="1400" dirty="0"/>
          </a:p>
          <a:p>
            <a:pPr marL="648000" lvl="1" indent="-180000">
              <a:buFont typeface="Wingdings" panose="05000000000000000000" pitchFamily="2" charset="2"/>
              <a:buChar char="ü"/>
            </a:pPr>
            <a:r>
              <a:rPr lang="zh-CN" altLang="en-US" sz="1400" dirty="0"/>
              <a:t>缺点：价格昂贵；</a:t>
            </a:r>
          </a:p>
        </p:txBody>
      </p:sp>
      <p:graphicFrame>
        <p:nvGraphicFramePr>
          <p:cNvPr id="22732" name="对象 22731">
            <a:extLst>
              <a:ext uri="{FF2B5EF4-FFF2-40B4-BE49-F238E27FC236}">
                <a16:creationId xmlns:a16="http://schemas.microsoft.com/office/drawing/2014/main" id="{AC33A7FE-6ADE-7341-C2AD-6F9DBE5DEF05}"/>
              </a:ext>
            </a:extLst>
          </p:cNvPr>
          <p:cNvGraphicFramePr>
            <a:graphicFrameLocks noChangeAspect="1"/>
          </p:cNvGraphicFramePr>
          <p:nvPr>
            <p:extLst>
              <p:ext uri="{D42A27DB-BD31-4B8C-83A1-F6EECF244321}">
                <p14:modId xmlns:p14="http://schemas.microsoft.com/office/powerpoint/2010/main" val="224777764"/>
              </p:ext>
            </p:extLst>
          </p:nvPr>
        </p:nvGraphicFramePr>
        <p:xfrm>
          <a:off x="5845026" y="4829823"/>
          <a:ext cx="1119231" cy="414530"/>
        </p:xfrm>
        <a:graphic>
          <a:graphicData uri="http://schemas.openxmlformats.org/presentationml/2006/ole">
            <mc:AlternateContent xmlns:mc="http://schemas.openxmlformats.org/markup-compatibility/2006">
              <mc:Choice xmlns:v="urn:schemas-microsoft-com:vml" Requires="v">
                <p:oleObj name="Equation" r:id="rId3" imgW="685800" imgH="253800" progId="Equation.DSMT4">
                  <p:embed/>
                </p:oleObj>
              </mc:Choice>
              <mc:Fallback>
                <p:oleObj name="Equation" r:id="rId3" imgW="685800" imgH="253800" progId="Equation.DSMT4">
                  <p:embed/>
                  <p:pic>
                    <p:nvPicPr>
                      <p:cNvPr id="0" name=""/>
                      <p:cNvPicPr/>
                      <p:nvPr/>
                    </p:nvPicPr>
                    <p:blipFill>
                      <a:blip r:embed="rId4"/>
                      <a:stretch>
                        <a:fillRect/>
                      </a:stretch>
                    </p:blipFill>
                    <p:spPr>
                      <a:xfrm>
                        <a:off x="5845026" y="4829823"/>
                        <a:ext cx="1119231" cy="414530"/>
                      </a:xfrm>
                      <a:prstGeom prst="rect">
                        <a:avLst/>
                      </a:prstGeom>
                      <a:ln>
                        <a:solidFill>
                          <a:srgbClr val="FF0000"/>
                        </a:solidFill>
                      </a:ln>
                    </p:spPr>
                  </p:pic>
                </p:oleObj>
              </mc:Fallback>
            </mc:AlternateContent>
          </a:graphicData>
        </a:graphic>
      </p:graphicFrame>
      <p:graphicFrame>
        <p:nvGraphicFramePr>
          <p:cNvPr id="22733" name="对象 22732">
            <a:extLst>
              <a:ext uri="{FF2B5EF4-FFF2-40B4-BE49-F238E27FC236}">
                <a16:creationId xmlns:a16="http://schemas.microsoft.com/office/drawing/2014/main" id="{E5C2B756-5B2C-A846-4FAC-7739988B223A}"/>
              </a:ext>
            </a:extLst>
          </p:cNvPr>
          <p:cNvGraphicFramePr>
            <a:graphicFrameLocks noChangeAspect="1"/>
          </p:cNvGraphicFramePr>
          <p:nvPr>
            <p:extLst>
              <p:ext uri="{D42A27DB-BD31-4B8C-83A1-F6EECF244321}">
                <p14:modId xmlns:p14="http://schemas.microsoft.com/office/powerpoint/2010/main" val="752868000"/>
              </p:ext>
            </p:extLst>
          </p:nvPr>
        </p:nvGraphicFramePr>
        <p:xfrm>
          <a:off x="5845026" y="6149278"/>
          <a:ext cx="1341289" cy="540000"/>
        </p:xfrm>
        <a:graphic>
          <a:graphicData uri="http://schemas.openxmlformats.org/presentationml/2006/ole">
            <mc:AlternateContent xmlns:mc="http://schemas.openxmlformats.org/markup-compatibility/2006">
              <mc:Choice xmlns:v="urn:schemas-microsoft-com:vml" Requires="v">
                <p:oleObj name="Equation" r:id="rId5" imgW="977760" imgH="393480" progId="Equation.DSMT4">
                  <p:embed/>
                </p:oleObj>
              </mc:Choice>
              <mc:Fallback>
                <p:oleObj name="Equation" r:id="rId5" imgW="977760" imgH="393480" progId="Equation.DSMT4">
                  <p:embed/>
                  <p:pic>
                    <p:nvPicPr>
                      <p:cNvPr id="0" name=""/>
                      <p:cNvPicPr/>
                      <p:nvPr/>
                    </p:nvPicPr>
                    <p:blipFill>
                      <a:blip r:embed="rId6"/>
                      <a:stretch>
                        <a:fillRect/>
                      </a:stretch>
                    </p:blipFill>
                    <p:spPr>
                      <a:xfrm>
                        <a:off x="5845026" y="6149278"/>
                        <a:ext cx="1341289" cy="540000"/>
                      </a:xfrm>
                      <a:prstGeom prst="rect">
                        <a:avLst/>
                      </a:prstGeom>
                      <a:ln>
                        <a:solidFill>
                          <a:srgbClr val="FF0000"/>
                        </a:solidFill>
                      </a:ln>
                    </p:spPr>
                  </p:pic>
                </p:oleObj>
              </mc:Fallback>
            </mc:AlternateContent>
          </a:graphicData>
        </a:graphic>
      </p:graphicFrame>
      <p:grpSp>
        <p:nvGrpSpPr>
          <p:cNvPr id="22761" name="组合 22760">
            <a:extLst>
              <a:ext uri="{FF2B5EF4-FFF2-40B4-BE49-F238E27FC236}">
                <a16:creationId xmlns:a16="http://schemas.microsoft.com/office/drawing/2014/main" id="{7DCAF8BB-B0E9-8FFF-4E5C-1046D3948F36}"/>
              </a:ext>
            </a:extLst>
          </p:cNvPr>
          <p:cNvGrpSpPr/>
          <p:nvPr/>
        </p:nvGrpSpPr>
        <p:grpSpPr>
          <a:xfrm>
            <a:off x="7970805" y="3612424"/>
            <a:ext cx="1147039" cy="614408"/>
            <a:chOff x="7889457" y="607379"/>
            <a:chExt cx="1147039" cy="614408"/>
          </a:xfrm>
        </p:grpSpPr>
        <p:sp>
          <p:nvSpPr>
            <p:cNvPr id="22734" name="椭圆 22733">
              <a:extLst>
                <a:ext uri="{FF2B5EF4-FFF2-40B4-BE49-F238E27FC236}">
                  <a16:creationId xmlns:a16="http://schemas.microsoft.com/office/drawing/2014/main" id="{D82E2128-330E-B10D-3C70-4CDD0EEF48BB}"/>
                </a:ext>
              </a:extLst>
            </p:cNvPr>
            <p:cNvSpPr/>
            <p:nvPr/>
          </p:nvSpPr>
          <p:spPr bwMode="auto">
            <a:xfrm>
              <a:off x="7889457" y="607379"/>
              <a:ext cx="991950" cy="13328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2736" name="直接连接符 22735">
              <a:extLst>
                <a:ext uri="{FF2B5EF4-FFF2-40B4-BE49-F238E27FC236}">
                  <a16:creationId xmlns:a16="http://schemas.microsoft.com/office/drawing/2014/main" id="{A7734321-F5BD-8220-2B12-882E70271EE7}"/>
                </a:ext>
              </a:extLst>
            </p:cNvPr>
            <p:cNvCxnSpPr/>
            <p:nvPr/>
          </p:nvCxnSpPr>
          <p:spPr bwMode="auto">
            <a:xfrm>
              <a:off x="7955149" y="713684"/>
              <a:ext cx="0" cy="1344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37" name="直接连接符 22736">
              <a:extLst>
                <a:ext uri="{FF2B5EF4-FFF2-40B4-BE49-F238E27FC236}">
                  <a16:creationId xmlns:a16="http://schemas.microsoft.com/office/drawing/2014/main" id="{1F09ED9D-4554-5DD4-9565-457DAC223A28}"/>
                </a:ext>
              </a:extLst>
            </p:cNvPr>
            <p:cNvCxnSpPr/>
            <p:nvPr/>
          </p:nvCxnSpPr>
          <p:spPr bwMode="auto">
            <a:xfrm>
              <a:off x="8820472" y="707193"/>
              <a:ext cx="0" cy="1344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38" name="直接连接符 22737">
              <a:extLst>
                <a:ext uri="{FF2B5EF4-FFF2-40B4-BE49-F238E27FC236}">
                  <a16:creationId xmlns:a16="http://schemas.microsoft.com/office/drawing/2014/main" id="{775190AC-8CF8-5C0C-E116-ED4AB84E269D}"/>
                </a:ext>
              </a:extLst>
            </p:cNvPr>
            <p:cNvCxnSpPr>
              <a:cxnSpLocks/>
            </p:cNvCxnSpPr>
            <p:nvPr/>
          </p:nvCxnSpPr>
          <p:spPr bwMode="auto">
            <a:xfrm>
              <a:off x="8385432" y="740667"/>
              <a:ext cx="0" cy="4265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40" name="直接连接符 22739">
              <a:extLst>
                <a:ext uri="{FF2B5EF4-FFF2-40B4-BE49-F238E27FC236}">
                  <a16:creationId xmlns:a16="http://schemas.microsoft.com/office/drawing/2014/main" id="{B79A609F-B9F3-6E87-3ACB-498C34491E08}"/>
                </a:ext>
              </a:extLst>
            </p:cNvPr>
            <p:cNvCxnSpPr>
              <a:cxnSpLocks/>
            </p:cNvCxnSpPr>
            <p:nvPr/>
          </p:nvCxnSpPr>
          <p:spPr bwMode="auto">
            <a:xfrm>
              <a:off x="7955149" y="780909"/>
              <a:ext cx="430283" cy="3863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43" name="直接连接符 22742">
              <a:extLst>
                <a:ext uri="{FF2B5EF4-FFF2-40B4-BE49-F238E27FC236}">
                  <a16:creationId xmlns:a16="http://schemas.microsoft.com/office/drawing/2014/main" id="{22A6A0CE-2792-ED3B-6FC0-FE31CBAB78B0}"/>
                </a:ext>
              </a:extLst>
            </p:cNvPr>
            <p:cNvCxnSpPr>
              <a:cxnSpLocks/>
            </p:cNvCxnSpPr>
            <p:nvPr/>
          </p:nvCxnSpPr>
          <p:spPr bwMode="auto">
            <a:xfrm flipH="1">
              <a:off x="8385431" y="780909"/>
              <a:ext cx="430283" cy="3863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46" name="直接连接符 22745">
              <a:extLst>
                <a:ext uri="{FF2B5EF4-FFF2-40B4-BE49-F238E27FC236}">
                  <a16:creationId xmlns:a16="http://schemas.microsoft.com/office/drawing/2014/main" id="{A84B31ED-45CF-D7F1-96F3-9CC11ABD359E}"/>
                </a:ext>
              </a:extLst>
            </p:cNvPr>
            <p:cNvCxnSpPr/>
            <p:nvPr/>
          </p:nvCxnSpPr>
          <p:spPr bwMode="auto">
            <a:xfrm>
              <a:off x="8265496" y="1167248"/>
              <a:ext cx="771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48" name="直接箭头连接符 22747">
              <a:extLst>
                <a:ext uri="{FF2B5EF4-FFF2-40B4-BE49-F238E27FC236}">
                  <a16:creationId xmlns:a16="http://schemas.microsoft.com/office/drawing/2014/main" id="{7C8910B2-F930-BB50-5051-29FC0723FE10}"/>
                </a:ext>
              </a:extLst>
            </p:cNvPr>
            <p:cNvCxnSpPr>
              <a:cxnSpLocks/>
            </p:cNvCxnSpPr>
            <p:nvPr/>
          </p:nvCxnSpPr>
          <p:spPr bwMode="auto">
            <a:xfrm flipV="1">
              <a:off x="8387810" y="783801"/>
              <a:ext cx="430282" cy="1784"/>
            </a:xfrm>
            <a:prstGeom prst="straightConnector1">
              <a:avLst/>
            </a:prstGeom>
            <a:solidFill>
              <a:schemeClr val="accent1"/>
            </a:solidFill>
            <a:ln w="9525" cap="flat" cmpd="sng" algn="ctr">
              <a:solidFill>
                <a:schemeClr val="tx1"/>
              </a:solidFill>
              <a:prstDash val="solid"/>
              <a:round/>
              <a:headEnd type="triangle" w="sm" len="med"/>
              <a:tailEnd type="triangle" w="sm" len="med"/>
            </a:ln>
            <a:effectLst/>
          </p:spPr>
        </p:cxnSp>
        <p:sp>
          <p:nvSpPr>
            <p:cNvPr id="22750" name="文本框 22749">
              <a:extLst>
                <a:ext uri="{FF2B5EF4-FFF2-40B4-BE49-F238E27FC236}">
                  <a16:creationId xmlns:a16="http://schemas.microsoft.com/office/drawing/2014/main" id="{CA4C1818-8352-DA81-42DB-3646DD8CE37C}"/>
                </a:ext>
              </a:extLst>
            </p:cNvPr>
            <p:cNvSpPr txBox="1"/>
            <p:nvPr/>
          </p:nvSpPr>
          <p:spPr>
            <a:xfrm>
              <a:off x="8473417" y="740667"/>
              <a:ext cx="146244" cy="246221"/>
            </a:xfrm>
            <a:prstGeom prst="rect">
              <a:avLst/>
            </a:prstGeom>
            <a:noFill/>
          </p:spPr>
          <p:txBody>
            <a:bodyPr wrap="square" rtlCol="0">
              <a:spAutoFit/>
            </a:bodyPr>
            <a:lstStyle/>
            <a:p>
              <a:r>
                <a:rPr lang="en-US" altLang="zh-CN" sz="1000" dirty="0"/>
                <a:t>R</a:t>
              </a:r>
              <a:endParaRPr lang="zh-CN" altLang="en-US" sz="1000" dirty="0"/>
            </a:p>
          </p:txBody>
        </p:sp>
        <p:cxnSp>
          <p:nvCxnSpPr>
            <p:cNvPr id="22752" name="直接连接符 22751">
              <a:extLst>
                <a:ext uri="{FF2B5EF4-FFF2-40B4-BE49-F238E27FC236}">
                  <a16:creationId xmlns:a16="http://schemas.microsoft.com/office/drawing/2014/main" id="{36B74368-7760-9748-3692-EBA7F32804B9}"/>
                </a:ext>
              </a:extLst>
            </p:cNvPr>
            <p:cNvCxnSpPr>
              <a:cxnSpLocks/>
            </p:cNvCxnSpPr>
            <p:nvPr/>
          </p:nvCxnSpPr>
          <p:spPr bwMode="auto">
            <a:xfrm>
              <a:off x="8634905" y="785530"/>
              <a:ext cx="4015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55" name="直接箭头连接符 22754">
              <a:extLst>
                <a:ext uri="{FF2B5EF4-FFF2-40B4-BE49-F238E27FC236}">
                  <a16:creationId xmlns:a16="http://schemas.microsoft.com/office/drawing/2014/main" id="{D2E48B6B-B83B-3F0F-0479-BFA060585A17}"/>
                </a:ext>
              </a:extLst>
            </p:cNvPr>
            <p:cNvCxnSpPr/>
            <p:nvPr/>
          </p:nvCxnSpPr>
          <p:spPr bwMode="auto">
            <a:xfrm>
              <a:off x="8892480" y="780909"/>
              <a:ext cx="0" cy="386339"/>
            </a:xfrm>
            <a:prstGeom prst="straightConnector1">
              <a:avLst/>
            </a:prstGeom>
            <a:solidFill>
              <a:schemeClr val="accent1"/>
            </a:solidFill>
            <a:ln w="9525" cap="flat" cmpd="sng" algn="ctr">
              <a:solidFill>
                <a:schemeClr val="tx1"/>
              </a:solidFill>
              <a:prstDash val="solid"/>
              <a:round/>
              <a:headEnd type="triangle" w="sm" len="med"/>
              <a:tailEnd type="triangle" w="sm" len="med"/>
            </a:ln>
            <a:effectLst/>
          </p:spPr>
        </p:cxnSp>
        <p:sp>
          <p:nvSpPr>
            <p:cNvPr id="22756" name="文本框 22755">
              <a:extLst>
                <a:ext uri="{FF2B5EF4-FFF2-40B4-BE49-F238E27FC236}">
                  <a16:creationId xmlns:a16="http://schemas.microsoft.com/office/drawing/2014/main" id="{6340CE83-C704-C019-4CA4-D87B31DE91B1}"/>
                </a:ext>
              </a:extLst>
            </p:cNvPr>
            <p:cNvSpPr txBox="1"/>
            <p:nvPr/>
          </p:nvSpPr>
          <p:spPr>
            <a:xfrm>
              <a:off x="8735163" y="872497"/>
              <a:ext cx="146244" cy="246221"/>
            </a:xfrm>
            <a:prstGeom prst="rect">
              <a:avLst/>
            </a:prstGeom>
            <a:noFill/>
          </p:spPr>
          <p:txBody>
            <a:bodyPr wrap="square" rtlCol="0">
              <a:spAutoFit/>
            </a:bodyPr>
            <a:lstStyle/>
            <a:p>
              <a:r>
                <a:rPr lang="en-US" altLang="zh-CN" sz="1000" i="1" dirty="0"/>
                <a:t>f</a:t>
              </a:r>
              <a:endParaRPr lang="zh-CN" altLang="en-US" sz="1000" i="1" dirty="0"/>
            </a:p>
          </p:txBody>
        </p:sp>
        <p:sp>
          <p:nvSpPr>
            <p:cNvPr id="22759" name="弧形 22758">
              <a:extLst>
                <a:ext uri="{FF2B5EF4-FFF2-40B4-BE49-F238E27FC236}">
                  <a16:creationId xmlns:a16="http://schemas.microsoft.com/office/drawing/2014/main" id="{C9671BAA-2433-7C76-12E0-3C734430DD72}"/>
                </a:ext>
              </a:extLst>
            </p:cNvPr>
            <p:cNvSpPr/>
            <p:nvPr/>
          </p:nvSpPr>
          <p:spPr bwMode="auto">
            <a:xfrm rot="17785647">
              <a:off x="8192919" y="1002335"/>
              <a:ext cx="272965" cy="165939"/>
            </a:xfrm>
            <a:prstGeom prst="arc">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2760" name="文本框 22759">
                  <a:extLst>
                    <a:ext uri="{FF2B5EF4-FFF2-40B4-BE49-F238E27FC236}">
                      <a16:creationId xmlns:a16="http://schemas.microsoft.com/office/drawing/2014/main" id="{A92C69A8-D52D-C213-C7FF-B96E07CB101F}"/>
                    </a:ext>
                  </a:extLst>
                </p:cNvPr>
                <p:cNvSpPr txBox="1"/>
                <p:nvPr/>
              </p:nvSpPr>
              <p:spPr>
                <a:xfrm>
                  <a:off x="8189957" y="803197"/>
                  <a:ext cx="12952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𝜃</m:t>
                        </m:r>
                      </m:oMath>
                    </m:oMathPara>
                  </a14:m>
                  <a:endParaRPr lang="zh-CN" altLang="en-US" sz="1200" dirty="0"/>
                </a:p>
              </p:txBody>
            </p:sp>
          </mc:Choice>
          <mc:Fallback xmlns="">
            <p:sp>
              <p:nvSpPr>
                <p:cNvPr id="22760" name="文本框 22759">
                  <a:extLst>
                    <a:ext uri="{FF2B5EF4-FFF2-40B4-BE49-F238E27FC236}">
                      <a16:creationId xmlns:a16="http://schemas.microsoft.com/office/drawing/2014/main" id="{A92C69A8-D52D-C213-C7FF-B96E07CB101F}"/>
                    </a:ext>
                  </a:extLst>
                </p:cNvPr>
                <p:cNvSpPr txBox="1">
                  <a:spLocks noRot="1" noChangeAspect="1" noMove="1" noResize="1" noEditPoints="1" noAdjustHandles="1" noChangeArrowheads="1" noChangeShapeType="1" noTextEdit="1"/>
                </p:cNvSpPr>
                <p:nvPr/>
              </p:nvSpPr>
              <p:spPr>
                <a:xfrm>
                  <a:off x="8189957" y="803197"/>
                  <a:ext cx="129523" cy="184666"/>
                </a:xfrm>
                <a:prstGeom prst="rect">
                  <a:avLst/>
                </a:prstGeom>
                <a:blipFill>
                  <a:blip r:embed="rId7"/>
                  <a:stretch>
                    <a:fillRect l="-28571" r="-23810" b="-1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4060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0955"/>
            <a:ext cx="7772400" cy="777443"/>
          </a:xfrm>
        </p:spPr>
        <p:txBody>
          <a:bodyPr/>
          <a:lstStyle/>
          <a:p>
            <a:pPr eaLnBrk="1" hangingPunct="1"/>
            <a:r>
              <a:rPr lang="zh-CN" altLang="en-US" b="1" dirty="0"/>
              <a:t>步进投影式光刻</a:t>
            </a:r>
            <a:endParaRPr lang="zh-CN" altLang="en-US" dirty="0">
              <a:solidFill>
                <a:schemeClr val="tx1"/>
              </a:solidFill>
            </a:endParaRP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22727" name="文本框 22726">
                <a:extLst>
                  <a:ext uri="{FF2B5EF4-FFF2-40B4-BE49-F238E27FC236}">
                    <a16:creationId xmlns:a16="http://schemas.microsoft.com/office/drawing/2014/main" id="{0723594F-60B4-3CAF-3D1D-4DE08AD435FB}"/>
                  </a:ext>
                </a:extLst>
              </p:cNvPr>
              <p:cNvSpPr txBox="1"/>
              <p:nvPr/>
            </p:nvSpPr>
            <p:spPr>
              <a:xfrm>
                <a:off x="359532" y="771472"/>
                <a:ext cx="8424936"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步进投影式光刻</a:t>
                </a:r>
                <a:r>
                  <a:rPr lang="en-US" altLang="zh-CN" b="1" dirty="0"/>
                  <a:t>(Stepper)</a:t>
                </a:r>
                <a:r>
                  <a:rPr lang="zh-CN" altLang="en-US" b="1" dirty="0"/>
                  <a:t>：</a:t>
                </a:r>
                <a:endParaRPr lang="en-US" altLang="zh-CN" b="1" dirty="0"/>
              </a:p>
              <a:p>
                <a:r>
                  <a:rPr lang="zh-CN" altLang="en-US" dirty="0"/>
                  <a:t>曝光区域由原来的整个</a:t>
                </a:r>
                <a:r>
                  <a:rPr lang="en-US" altLang="zh-CN" dirty="0"/>
                  <a:t>wafer</a:t>
                </a:r>
                <a:r>
                  <a:rPr lang="zh-CN" altLang="en-US" dirty="0"/>
                  <a:t>变为单个</a:t>
                </a:r>
                <a:r>
                  <a:rPr lang="en-US" altLang="zh-CN" dirty="0"/>
                  <a:t>Die</a:t>
                </a:r>
                <a:r>
                  <a:rPr lang="zh-CN" altLang="en-US" dirty="0"/>
                  <a:t>，采用小区域曝光。首先把</a:t>
                </a:r>
                <a:r>
                  <a:rPr lang="en-US" altLang="zh-CN" dirty="0"/>
                  <a:t>wafer</a:t>
                </a:r>
                <a:r>
                  <a:rPr lang="zh-CN" altLang="en-US" dirty="0"/>
                  <a:t>分成数个小方块</a:t>
                </a:r>
                <a:r>
                  <a:rPr lang="en-US" altLang="zh-CN" dirty="0"/>
                  <a:t>Die</a:t>
                </a:r>
                <a:r>
                  <a:rPr lang="zh-CN" altLang="en-US" dirty="0"/>
                  <a:t>，通常尺寸为</a:t>
                </a:r>
                <a14:m>
                  <m:oMath xmlns:m="http://schemas.openxmlformats.org/officeDocument/2006/math">
                    <m:r>
                      <a:rPr lang="en-US" altLang="zh-CN" i="1" dirty="0" smtClean="0">
                        <a:latin typeface="Cambria Math" panose="02040503050406030204" pitchFamily="18" charset="0"/>
                      </a:rPr>
                      <m:t>22</m:t>
                    </m:r>
                    <m:r>
                      <a:rPr lang="en-US" altLang="zh-CN" i="1" dirty="0" smtClean="0">
                        <a:latin typeface="Cambria Math" panose="02040503050406030204" pitchFamily="18" charset="0"/>
                      </a:rPr>
                      <m:t>𝑚𝑚</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22</m:t>
                    </m:r>
                    <m:r>
                      <a:rPr lang="en-US" altLang="zh-CN" i="1" dirty="0" smtClean="0">
                        <a:latin typeface="Cambria Math" panose="02040503050406030204" pitchFamily="18" charset="0"/>
                      </a:rPr>
                      <m:t>𝑚𝑚</m:t>
                    </m:r>
                  </m:oMath>
                </a14:m>
                <a:r>
                  <a:rPr lang="zh-CN" altLang="en-US" dirty="0"/>
                  <a:t>，然后通过</a:t>
                </a:r>
                <a:r>
                  <a:rPr lang="en-US" altLang="zh-CN" dirty="0"/>
                  <a:t>4:1</a:t>
                </a:r>
                <a:r>
                  <a:rPr lang="zh-CN" altLang="en-US" dirty="0"/>
                  <a:t>或者</a:t>
                </a:r>
                <a:r>
                  <a:rPr lang="en-US" altLang="zh-CN" dirty="0"/>
                  <a:t>5:1</a:t>
                </a:r>
                <a:r>
                  <a:rPr lang="zh-CN" altLang="en-US" dirty="0"/>
                  <a:t>的比例制作一个</a:t>
                </a:r>
                <a:r>
                  <a:rPr lang="en-US" altLang="zh-CN" dirty="0"/>
                  <a:t>Die</a:t>
                </a:r>
                <a:r>
                  <a:rPr lang="zh-CN" altLang="en-US" dirty="0"/>
                  <a:t>的掩膜</a:t>
                </a:r>
                <a:r>
                  <a:rPr lang="en-US" altLang="zh-CN" dirty="0"/>
                  <a:t>(</a:t>
                </a:r>
                <a:r>
                  <a:rPr lang="zh-CN" altLang="en-US" dirty="0"/>
                  <a:t>传统</a:t>
                </a:r>
                <a:r>
                  <a:rPr lang="en-US" altLang="zh-CN" dirty="0"/>
                  <a:t>mask</a:t>
                </a:r>
                <a:r>
                  <a:rPr lang="zh-CN" altLang="en-US" dirty="0"/>
                  <a:t>与</a:t>
                </a:r>
                <a:r>
                  <a:rPr lang="en-US" altLang="zh-CN" dirty="0"/>
                  <a:t>wafer</a:t>
                </a:r>
                <a:r>
                  <a:rPr lang="zh-CN" altLang="en-US" dirty="0"/>
                  <a:t>是</a:t>
                </a:r>
                <a:r>
                  <a:rPr lang="en-US" altLang="zh-CN" dirty="0"/>
                  <a:t>1</a:t>
                </a:r>
                <a:r>
                  <a:rPr lang="zh-CN" altLang="en-US" dirty="0"/>
                  <a:t>：</a:t>
                </a:r>
                <a:r>
                  <a:rPr lang="en-US" altLang="zh-CN" dirty="0"/>
                  <a:t>1)</a:t>
                </a:r>
                <a:r>
                  <a:rPr lang="zh-CN" altLang="en-US" dirty="0"/>
                  <a:t>。曝光时，首先从第一个</a:t>
                </a:r>
                <a:r>
                  <a:rPr lang="en-US" altLang="zh-CN" dirty="0"/>
                  <a:t>Die</a:t>
                </a:r>
                <a:r>
                  <a:rPr lang="zh-CN" altLang="en-US" dirty="0"/>
                  <a:t>开始曝光，完成后一个</a:t>
                </a:r>
                <a:r>
                  <a:rPr lang="en-US" altLang="zh-CN" dirty="0"/>
                  <a:t>Die</a:t>
                </a:r>
                <a:r>
                  <a:rPr lang="zh-CN" altLang="en-US" dirty="0"/>
                  <a:t>的曝光后，光源和</a:t>
                </a:r>
                <a:r>
                  <a:rPr lang="en-US" altLang="zh-CN" dirty="0"/>
                  <a:t>mask</a:t>
                </a:r>
                <a:r>
                  <a:rPr lang="zh-CN" altLang="en-US" dirty="0"/>
                  <a:t>都不需要移动，只需要通过步进器</a:t>
                </a:r>
                <a:r>
                  <a:rPr lang="en-US" altLang="zh-CN" dirty="0"/>
                  <a:t>(Stepper)</a:t>
                </a:r>
                <a:r>
                  <a:rPr lang="zh-CN" altLang="en-US" dirty="0"/>
                  <a:t>调整</a:t>
                </a:r>
                <a:r>
                  <a:rPr lang="en-US" altLang="zh-CN" dirty="0"/>
                  <a:t>wafer</a:t>
                </a:r>
                <a:r>
                  <a:rPr lang="zh-CN" altLang="en-US" dirty="0"/>
                  <a:t>位置，使得下一个</a:t>
                </a:r>
                <a:r>
                  <a:rPr lang="en-US" altLang="zh-CN" dirty="0"/>
                  <a:t>Die</a:t>
                </a:r>
                <a:r>
                  <a:rPr lang="zh-CN" altLang="en-US" dirty="0"/>
                  <a:t>对准曝光区域，然后进行曝光。反复进行以上过程，直到整个</a:t>
                </a:r>
                <a:r>
                  <a:rPr lang="en-US" altLang="zh-CN" dirty="0"/>
                  <a:t>wafer</a:t>
                </a:r>
                <a:r>
                  <a:rPr lang="zh-CN" altLang="en-US" dirty="0"/>
                  <a:t>都被曝光完毕。</a:t>
                </a:r>
              </a:p>
            </p:txBody>
          </p:sp>
        </mc:Choice>
        <mc:Fallback xmlns="">
          <p:sp>
            <p:nvSpPr>
              <p:cNvPr id="22727" name="文本框 22726">
                <a:extLst>
                  <a:ext uri="{FF2B5EF4-FFF2-40B4-BE49-F238E27FC236}">
                    <a16:creationId xmlns:a16="http://schemas.microsoft.com/office/drawing/2014/main" id="{0723594F-60B4-3CAF-3D1D-4DE08AD435FB}"/>
                  </a:ext>
                </a:extLst>
              </p:cNvPr>
              <p:cNvSpPr txBox="1">
                <a:spLocks noRot="1" noChangeAspect="1" noMove="1" noResize="1" noEditPoints="1" noAdjustHandles="1" noChangeArrowheads="1" noChangeShapeType="1" noTextEdit="1"/>
              </p:cNvSpPr>
              <p:nvPr/>
            </p:nvSpPr>
            <p:spPr>
              <a:xfrm>
                <a:off x="359532" y="771472"/>
                <a:ext cx="8424936" cy="3416320"/>
              </a:xfrm>
              <a:prstGeom prst="rect">
                <a:avLst/>
              </a:prstGeom>
              <a:blipFill>
                <a:blip r:embed="rId2"/>
                <a:stretch>
                  <a:fillRect l="-1158" t="-1964" r="-4703" b="-267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36A35C-E5ED-8C9E-7B8A-176F660A3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4" y="3797841"/>
            <a:ext cx="3528392" cy="2288687"/>
          </a:xfrm>
          <a:prstGeom prst="rect">
            <a:avLst/>
          </a:prstGeom>
        </p:spPr>
      </p:pic>
    </p:spTree>
    <p:extLst>
      <p:ext uri="{BB962C8B-B14F-4D97-AF65-F5344CB8AC3E}">
        <p14:creationId xmlns:p14="http://schemas.microsoft.com/office/powerpoint/2010/main" val="2850212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0955"/>
            <a:ext cx="7772400" cy="777443"/>
          </a:xfrm>
        </p:spPr>
        <p:txBody>
          <a:bodyPr/>
          <a:lstStyle/>
          <a:p>
            <a:pPr eaLnBrk="1" hangingPunct="1"/>
            <a:r>
              <a:rPr lang="zh-CN" altLang="en-US" sz="4400" b="1" dirty="0"/>
              <a:t>激光直写</a:t>
            </a:r>
            <a:r>
              <a:rPr lang="zh-CN" altLang="en-US" dirty="0">
                <a:solidFill>
                  <a:schemeClr val="tx1"/>
                </a:solidFill>
              </a:rPr>
              <a:t>光刻</a:t>
            </a: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23</a:t>
            </a:fld>
            <a:endParaRPr lang="en-US" altLang="zh-CN"/>
          </a:p>
        </p:txBody>
      </p:sp>
      <p:sp>
        <p:nvSpPr>
          <p:cNvPr id="4" name="文本框 3">
            <a:extLst>
              <a:ext uri="{FF2B5EF4-FFF2-40B4-BE49-F238E27FC236}">
                <a16:creationId xmlns:a16="http://schemas.microsoft.com/office/drawing/2014/main" id="{8E9F2A0E-619F-9BF8-1576-D94D263008BF}"/>
              </a:ext>
            </a:extLst>
          </p:cNvPr>
          <p:cNvSpPr txBox="1"/>
          <p:nvPr/>
        </p:nvSpPr>
        <p:spPr>
          <a:xfrm>
            <a:off x="359532" y="982771"/>
            <a:ext cx="8424936" cy="353943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激光直写</a:t>
            </a:r>
            <a:r>
              <a:rPr lang="en-US" altLang="zh-CN" sz="2800" b="1" dirty="0"/>
              <a:t>(Laser Direct Writing)</a:t>
            </a:r>
            <a:r>
              <a:rPr lang="zh-CN" altLang="en-US" sz="2800" b="1" dirty="0"/>
              <a:t>：</a:t>
            </a:r>
            <a:endParaRPr lang="en-US" altLang="zh-CN" sz="2800" b="1" dirty="0"/>
          </a:p>
          <a:p>
            <a:r>
              <a:rPr lang="zh-CN" altLang="en-US" sz="2800" dirty="0"/>
              <a:t>利用激光直接在光刻胶上按照一定路径对光刻胶进行曝光获得图形。这种曝光方式的优点是不需要昂贵的掩膜版，只要之前设计好曝光图版后即可直接写出对应的图形。但是这种激光直写曝光的缺点是图案需要逐步写出，需要消耗相当长的时间，因而在掩膜版加工和小面积的科研领域使用较多。</a:t>
            </a:r>
            <a:endParaRPr lang="en-US" altLang="zh-CN" sz="2800" dirty="0"/>
          </a:p>
          <a:p>
            <a:r>
              <a:rPr lang="zh-CN" altLang="en-US" sz="2800" dirty="0"/>
              <a:t>精度最高可到</a:t>
            </a:r>
            <a:r>
              <a:rPr lang="en-US" altLang="zh-CN" sz="2800" dirty="0"/>
              <a:t>300nm.</a:t>
            </a:r>
            <a:endParaRPr lang="zh-CN" altLang="en-US" sz="2800" dirty="0"/>
          </a:p>
        </p:txBody>
      </p:sp>
      <p:pic>
        <p:nvPicPr>
          <p:cNvPr id="7" name="图片 6">
            <a:extLst>
              <a:ext uri="{FF2B5EF4-FFF2-40B4-BE49-F238E27FC236}">
                <a16:creationId xmlns:a16="http://schemas.microsoft.com/office/drawing/2014/main" id="{7D4883E9-5B59-A945-FD64-6199C2C71EB9}"/>
              </a:ext>
            </a:extLst>
          </p:cNvPr>
          <p:cNvPicPr>
            <a:picLocks noChangeAspect="1"/>
          </p:cNvPicPr>
          <p:nvPr/>
        </p:nvPicPr>
        <p:blipFill>
          <a:blip r:embed="rId2"/>
          <a:stretch>
            <a:fillRect/>
          </a:stretch>
        </p:blipFill>
        <p:spPr>
          <a:xfrm>
            <a:off x="5865912" y="3717032"/>
            <a:ext cx="2592288" cy="2655978"/>
          </a:xfrm>
          <a:prstGeom prst="rect">
            <a:avLst/>
          </a:prstGeom>
        </p:spPr>
      </p:pic>
    </p:spTree>
    <p:extLst>
      <p:ext uri="{BB962C8B-B14F-4D97-AF65-F5344CB8AC3E}">
        <p14:creationId xmlns:p14="http://schemas.microsoft.com/office/powerpoint/2010/main" val="1318658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0955"/>
            <a:ext cx="7772400" cy="777443"/>
          </a:xfrm>
        </p:spPr>
        <p:txBody>
          <a:bodyPr/>
          <a:lstStyle/>
          <a:p>
            <a:pPr eaLnBrk="1" hangingPunct="1"/>
            <a:r>
              <a:rPr lang="zh-CN" altLang="en-US" dirty="0">
                <a:solidFill>
                  <a:schemeClr val="tx1"/>
                </a:solidFill>
              </a:rPr>
              <a:t>曝光</a:t>
            </a: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24</a:t>
            </a:fld>
            <a:endParaRPr lang="en-US" altLang="zh-CN"/>
          </a:p>
        </p:txBody>
      </p:sp>
      <p:sp>
        <p:nvSpPr>
          <p:cNvPr id="22727" name="文本框 22726">
            <a:extLst>
              <a:ext uri="{FF2B5EF4-FFF2-40B4-BE49-F238E27FC236}">
                <a16:creationId xmlns:a16="http://schemas.microsoft.com/office/drawing/2014/main" id="{0723594F-60B4-3CAF-3D1D-4DE08AD435FB}"/>
              </a:ext>
            </a:extLst>
          </p:cNvPr>
          <p:cNvSpPr txBox="1"/>
          <p:nvPr/>
        </p:nvSpPr>
        <p:spPr>
          <a:xfrm>
            <a:off x="323528" y="784946"/>
            <a:ext cx="8424936"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电子束曝光</a:t>
            </a:r>
            <a:r>
              <a:rPr lang="en-US" altLang="zh-CN" b="1" dirty="0"/>
              <a:t>(Electron Beam Lithography, EBL)</a:t>
            </a:r>
            <a:r>
              <a:rPr lang="zh-CN" altLang="en-US" b="1" dirty="0"/>
              <a:t>：</a:t>
            </a:r>
            <a:endParaRPr lang="en-US" altLang="zh-CN" b="1" dirty="0"/>
          </a:p>
          <a:p>
            <a:r>
              <a:rPr lang="zh-CN" altLang="en-US" dirty="0"/>
              <a:t>根据分辨率公式可知光刻精度收到光子在波长尺度上的散射影响。电子是一种波长极短的波，使得电子束曝光的精度可以达到纳米量级。类似扫描电镜，</a:t>
            </a:r>
            <a:r>
              <a:rPr lang="en-US" altLang="zh-CN" dirty="0"/>
              <a:t>EBL</a:t>
            </a:r>
            <a:r>
              <a:rPr lang="zh-CN" altLang="en-US" dirty="0"/>
              <a:t>将扫描电子聚焦在抗蚀剂</a:t>
            </a:r>
            <a:r>
              <a:rPr lang="en-US" altLang="zh-CN" dirty="0"/>
              <a:t>(resist)</a:t>
            </a:r>
            <a:r>
              <a:rPr lang="zh-CN" altLang="en-US" dirty="0"/>
              <a:t>的电子敏感膜覆盖的表面上绘制图案，电子束改变抗蚀剂的溶解性，基片通过显影，可以选择性地除去抗蚀剂的已曝光或未曝光区域。</a:t>
            </a:r>
            <a:endParaRPr lang="en-US" altLang="zh-CN" dirty="0"/>
          </a:p>
          <a:p>
            <a:r>
              <a:rPr lang="zh-CN" altLang="en-US" dirty="0"/>
              <a:t>精度最高可到</a:t>
            </a:r>
            <a:r>
              <a:rPr lang="en-US" altLang="zh-CN" dirty="0"/>
              <a:t>10nm</a:t>
            </a:r>
            <a:r>
              <a:rPr lang="zh-CN" altLang="en-US" dirty="0"/>
              <a:t>。</a:t>
            </a:r>
          </a:p>
        </p:txBody>
      </p:sp>
      <p:grpSp>
        <p:nvGrpSpPr>
          <p:cNvPr id="12" name="组合 11">
            <a:extLst>
              <a:ext uri="{FF2B5EF4-FFF2-40B4-BE49-F238E27FC236}">
                <a16:creationId xmlns:a16="http://schemas.microsoft.com/office/drawing/2014/main" id="{1FBAF45F-DA24-CBF8-A6CA-DC3451A71793}"/>
              </a:ext>
            </a:extLst>
          </p:cNvPr>
          <p:cNvGrpSpPr/>
          <p:nvPr/>
        </p:nvGrpSpPr>
        <p:grpSpPr>
          <a:xfrm>
            <a:off x="3059832" y="3275342"/>
            <a:ext cx="5184576" cy="2973058"/>
            <a:chOff x="0" y="1013686"/>
            <a:chExt cx="9144000" cy="4830627"/>
          </a:xfrm>
        </p:grpSpPr>
        <p:pic>
          <p:nvPicPr>
            <p:cNvPr id="9" name="图片 8">
              <a:extLst>
                <a:ext uri="{FF2B5EF4-FFF2-40B4-BE49-F238E27FC236}">
                  <a16:creationId xmlns:a16="http://schemas.microsoft.com/office/drawing/2014/main" id="{1EC05E06-44AB-E239-BC82-21377359A3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13686"/>
              <a:ext cx="9144000" cy="4830627"/>
            </a:xfrm>
            <a:prstGeom prst="rect">
              <a:avLst/>
            </a:prstGeom>
          </p:spPr>
        </p:pic>
        <p:sp>
          <p:nvSpPr>
            <p:cNvPr id="11" name="矩形 10">
              <a:extLst>
                <a:ext uri="{FF2B5EF4-FFF2-40B4-BE49-F238E27FC236}">
                  <a16:creationId xmlns:a16="http://schemas.microsoft.com/office/drawing/2014/main" id="{9B43F8FD-A1D8-5AD7-EB45-1F9BFE648DD7}"/>
                </a:ext>
              </a:extLst>
            </p:cNvPr>
            <p:cNvSpPr/>
            <p:nvPr/>
          </p:nvSpPr>
          <p:spPr bwMode="auto">
            <a:xfrm>
              <a:off x="7524328" y="5229200"/>
              <a:ext cx="1512168" cy="5841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377739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10955"/>
            <a:ext cx="7772400" cy="777443"/>
          </a:xfrm>
        </p:spPr>
        <p:txBody>
          <a:bodyPr/>
          <a:lstStyle/>
          <a:p>
            <a:pPr eaLnBrk="1" hangingPunct="1"/>
            <a:r>
              <a:rPr lang="zh-CN" altLang="en-US" dirty="0">
                <a:solidFill>
                  <a:schemeClr val="tx1"/>
                </a:solidFill>
              </a:rPr>
              <a:t>曝光</a:t>
            </a:r>
          </a:p>
        </p:txBody>
      </p:sp>
      <p:sp>
        <p:nvSpPr>
          <p:cNvPr id="2" name="页脚占位符 1">
            <a:extLst>
              <a:ext uri="{FF2B5EF4-FFF2-40B4-BE49-F238E27FC236}">
                <a16:creationId xmlns:a16="http://schemas.microsoft.com/office/drawing/2014/main" id="{9D9FCACE-088F-4ED0-9DEB-C7D31EC6884C}"/>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746FD8A-A33D-4DD8-AEBF-E87A511800D1}"/>
              </a:ext>
            </a:extLst>
          </p:cNvPr>
          <p:cNvSpPr>
            <a:spLocks noGrp="1"/>
          </p:cNvSpPr>
          <p:nvPr>
            <p:ph type="sldNum" sz="quarter" idx="12"/>
          </p:nvPr>
        </p:nvSpPr>
        <p:spPr/>
        <p:txBody>
          <a:bodyPr/>
          <a:lstStyle/>
          <a:p>
            <a:pPr>
              <a:defRPr/>
            </a:pPr>
            <a:fld id="{BFC8BF22-C973-47B9-A579-88561D27B44E}" type="slidenum">
              <a:rPr lang="en-US" altLang="zh-CN" smtClean="0"/>
              <a:pPr>
                <a:defRPr/>
              </a:pPr>
              <a:t>25</a:t>
            </a:fld>
            <a:endParaRPr lang="en-US" altLang="zh-CN"/>
          </a:p>
        </p:txBody>
      </p:sp>
      <p:sp>
        <p:nvSpPr>
          <p:cNvPr id="4" name="文本框 3">
            <a:extLst>
              <a:ext uri="{FF2B5EF4-FFF2-40B4-BE49-F238E27FC236}">
                <a16:creationId xmlns:a16="http://schemas.microsoft.com/office/drawing/2014/main" id="{8E9F2A0E-619F-9BF8-1576-D94D263008BF}"/>
              </a:ext>
            </a:extLst>
          </p:cNvPr>
          <p:cNvSpPr txBox="1"/>
          <p:nvPr/>
        </p:nvSpPr>
        <p:spPr>
          <a:xfrm>
            <a:off x="359532" y="865212"/>
            <a:ext cx="8424936" cy="2677656"/>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干涉曝光</a:t>
            </a:r>
            <a:r>
              <a:rPr lang="en-US" altLang="zh-CN" sz="2800" b="1" dirty="0"/>
              <a:t>(interference lithography,</a:t>
            </a:r>
            <a:r>
              <a:rPr lang="zh-CN" altLang="en-US" sz="2800" b="1" dirty="0"/>
              <a:t> </a:t>
            </a:r>
            <a:r>
              <a:rPr lang="en-US" altLang="zh-CN" sz="2800" b="1" dirty="0"/>
              <a:t>IL)</a:t>
            </a:r>
            <a:r>
              <a:rPr lang="zh-CN" altLang="en-US" sz="2800" b="1" dirty="0"/>
              <a:t>：</a:t>
            </a:r>
            <a:endParaRPr lang="en-US" altLang="zh-CN" sz="2800" b="1" dirty="0"/>
          </a:p>
          <a:p>
            <a:r>
              <a:rPr lang="zh-CN" altLang="en-US" sz="2800" dirty="0"/>
              <a:t>干涉光刻</a:t>
            </a:r>
            <a:r>
              <a:rPr lang="en-US" altLang="zh-CN" sz="2800" dirty="0"/>
              <a:t>(</a:t>
            </a:r>
            <a:r>
              <a:rPr lang="zh-CN" altLang="en-US" sz="2800" dirty="0"/>
              <a:t>全息曝光</a:t>
            </a:r>
            <a:r>
              <a:rPr lang="en-US" altLang="zh-CN" sz="2800" dirty="0"/>
              <a:t>)</a:t>
            </a:r>
            <a:r>
              <a:rPr lang="zh-CN" altLang="en-US" sz="2800" dirty="0"/>
              <a:t>技术利用两个及以上的相干光照射涂有光刻胶的</a:t>
            </a:r>
            <a:r>
              <a:rPr lang="en-US" altLang="zh-CN" sz="2800" dirty="0"/>
              <a:t>wafer</a:t>
            </a:r>
            <a:r>
              <a:rPr lang="zh-CN" altLang="en-US" sz="2800" dirty="0"/>
              <a:t>，相干光干涉形成的亮暗条纹被光刻胶记录，形成周期性变化的光刻胶图案。多光束干涉系统中，还需要克服光束漂移带来的条纹周期不稳定问题。</a:t>
            </a:r>
          </a:p>
        </p:txBody>
      </p:sp>
      <p:pic>
        <p:nvPicPr>
          <p:cNvPr id="13" name="图片 12">
            <a:extLst>
              <a:ext uri="{FF2B5EF4-FFF2-40B4-BE49-F238E27FC236}">
                <a16:creationId xmlns:a16="http://schemas.microsoft.com/office/drawing/2014/main" id="{11A17B10-AC8F-DB7C-E64A-4618B8DCB205}"/>
              </a:ext>
            </a:extLst>
          </p:cNvPr>
          <p:cNvPicPr>
            <a:picLocks noChangeAspect="1"/>
          </p:cNvPicPr>
          <p:nvPr/>
        </p:nvPicPr>
        <p:blipFill rotWithShape="1">
          <a:blip r:embed="rId2"/>
          <a:srcRect b="9336"/>
          <a:stretch/>
        </p:blipFill>
        <p:spPr>
          <a:xfrm>
            <a:off x="1242990" y="3641593"/>
            <a:ext cx="3112986" cy="2578749"/>
          </a:xfrm>
          <a:prstGeom prst="rect">
            <a:avLst/>
          </a:prstGeom>
        </p:spPr>
      </p:pic>
      <p:pic>
        <p:nvPicPr>
          <p:cNvPr id="14" name="图片 13">
            <a:extLst>
              <a:ext uri="{FF2B5EF4-FFF2-40B4-BE49-F238E27FC236}">
                <a16:creationId xmlns:a16="http://schemas.microsoft.com/office/drawing/2014/main" id="{DA30F474-2C58-FEE8-8DDC-D4423D7C5B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63657" y="3688155"/>
            <a:ext cx="3214431" cy="2410824"/>
          </a:xfrm>
          <a:prstGeom prst="rect">
            <a:avLst/>
          </a:prstGeom>
        </p:spPr>
      </p:pic>
    </p:spTree>
    <p:extLst>
      <p:ext uri="{BB962C8B-B14F-4D97-AF65-F5344CB8AC3E}">
        <p14:creationId xmlns:p14="http://schemas.microsoft.com/office/powerpoint/2010/main" val="218754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1026"/>
          <p:cNvSpPr>
            <a:spLocks noGrp="1" noChangeArrowheads="1"/>
          </p:cNvSpPr>
          <p:nvPr>
            <p:ph type="title"/>
          </p:nvPr>
        </p:nvSpPr>
        <p:spPr>
          <a:xfrm>
            <a:off x="685800" y="153176"/>
            <a:ext cx="7772400" cy="1143000"/>
          </a:xfrm>
        </p:spPr>
        <p:txBody>
          <a:bodyPr/>
          <a:lstStyle/>
          <a:p>
            <a:pPr eaLnBrk="1" hangingPunct="1"/>
            <a:r>
              <a:rPr lang="zh-CN" altLang="en-US" dirty="0">
                <a:solidFill>
                  <a:schemeClr val="tx1"/>
                </a:solidFill>
              </a:rPr>
              <a:t>光刻间</a:t>
            </a:r>
          </a:p>
        </p:txBody>
      </p:sp>
      <p:pic>
        <p:nvPicPr>
          <p:cNvPr id="23559" name="Picture 1030" descr="D:\xb\Backup\oldpictures\THPIC\lithograph.jpg"/>
          <p:cNvPicPr>
            <a:picLocks noChangeAspect="1" noChangeArrowheads="1"/>
          </p:cNvPicPr>
          <p:nvPr/>
        </p:nvPicPr>
        <p:blipFill>
          <a:blip r:embed="rId3" cstate="print"/>
          <a:srcRect/>
          <a:stretch>
            <a:fillRect/>
          </a:stretch>
        </p:blipFill>
        <p:spPr bwMode="auto">
          <a:xfrm>
            <a:off x="347521" y="2688817"/>
            <a:ext cx="3926580" cy="2304000"/>
          </a:xfrm>
          <a:prstGeom prst="rect">
            <a:avLst/>
          </a:prstGeom>
          <a:noFill/>
          <a:ln w="9525">
            <a:noFill/>
            <a:miter lim="800000"/>
            <a:headEnd/>
            <a:tailEnd/>
          </a:ln>
        </p:spPr>
      </p:pic>
      <p:sp>
        <p:nvSpPr>
          <p:cNvPr id="23560" name="Text Box 1031"/>
          <p:cNvSpPr txBox="1">
            <a:spLocks noChangeArrowheads="1"/>
          </p:cNvSpPr>
          <p:nvPr/>
        </p:nvSpPr>
        <p:spPr bwMode="auto">
          <a:xfrm>
            <a:off x="347519" y="5097330"/>
            <a:ext cx="4224481" cy="466725"/>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宋体" panose="02010600030101010101" pitchFamily="2" charset="-122"/>
              </a:rPr>
              <a:t>光刻机</a:t>
            </a:r>
          </a:p>
        </p:txBody>
      </p:sp>
      <p:sp>
        <p:nvSpPr>
          <p:cNvPr id="2" name="页脚占位符 1">
            <a:extLst>
              <a:ext uri="{FF2B5EF4-FFF2-40B4-BE49-F238E27FC236}">
                <a16:creationId xmlns:a16="http://schemas.microsoft.com/office/drawing/2014/main" id="{22191327-957A-475D-9002-C15B6A0111DA}"/>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7765DA8F-FEF7-4251-90D7-D907A4324ABC}"/>
              </a:ext>
            </a:extLst>
          </p:cNvPr>
          <p:cNvSpPr>
            <a:spLocks noGrp="1"/>
          </p:cNvSpPr>
          <p:nvPr>
            <p:ph type="sldNum" sz="quarter" idx="12"/>
          </p:nvPr>
        </p:nvSpPr>
        <p:spPr/>
        <p:txBody>
          <a:bodyPr/>
          <a:lstStyle/>
          <a:p>
            <a:pPr>
              <a:defRPr/>
            </a:pPr>
            <a:fld id="{BFC8BF22-C973-47B9-A579-88561D27B44E}" type="slidenum">
              <a:rPr lang="en-US" altLang="zh-CN" smtClean="0"/>
              <a:pPr>
                <a:defRPr/>
              </a:pPr>
              <a:t>26</a:t>
            </a:fld>
            <a:endParaRPr lang="en-US" altLang="zh-CN"/>
          </a:p>
        </p:txBody>
      </p:sp>
      <p:pic>
        <p:nvPicPr>
          <p:cNvPr id="1026" name="Picture 2" descr="查看源图像">
            <a:extLst>
              <a:ext uri="{FF2B5EF4-FFF2-40B4-BE49-F238E27FC236}">
                <a16:creationId xmlns:a16="http://schemas.microsoft.com/office/drawing/2014/main" id="{6CDF6D83-3F01-3744-969A-EF2E3A0DF7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2688817"/>
            <a:ext cx="3456000" cy="230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031">
            <a:extLst>
              <a:ext uri="{FF2B5EF4-FFF2-40B4-BE49-F238E27FC236}">
                <a16:creationId xmlns:a16="http://schemas.microsoft.com/office/drawing/2014/main" id="{DDD58416-0830-4E8C-4C9E-E050F4B79DFD}"/>
              </a:ext>
            </a:extLst>
          </p:cNvPr>
          <p:cNvSpPr txBox="1">
            <a:spLocks noChangeArrowheads="1"/>
          </p:cNvSpPr>
          <p:nvPr/>
        </p:nvSpPr>
        <p:spPr bwMode="auto">
          <a:xfrm>
            <a:off x="4763823" y="5096327"/>
            <a:ext cx="4224481" cy="466725"/>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宋体" panose="02010600030101010101" pitchFamily="2" charset="-122"/>
              </a:rPr>
              <a:t>光刻间</a:t>
            </a:r>
          </a:p>
        </p:txBody>
      </p:sp>
      <p:sp>
        <p:nvSpPr>
          <p:cNvPr id="6" name="文本框 5">
            <a:extLst>
              <a:ext uri="{FF2B5EF4-FFF2-40B4-BE49-F238E27FC236}">
                <a16:creationId xmlns:a16="http://schemas.microsoft.com/office/drawing/2014/main" id="{456E04B6-1E2E-7BAE-0C12-94B34A0EA652}"/>
              </a:ext>
            </a:extLst>
          </p:cNvPr>
          <p:cNvSpPr txBox="1"/>
          <p:nvPr/>
        </p:nvSpPr>
        <p:spPr>
          <a:xfrm>
            <a:off x="1421796" y="1635626"/>
            <a:ext cx="6320285" cy="461665"/>
          </a:xfrm>
          <a:prstGeom prst="rect">
            <a:avLst/>
          </a:prstGeom>
          <a:noFill/>
        </p:spPr>
        <p:txBody>
          <a:bodyPr wrap="square">
            <a:spAutoFit/>
          </a:bodyPr>
          <a:lstStyle/>
          <a:p>
            <a:r>
              <a:rPr lang="zh-CN" altLang="en-US" dirty="0"/>
              <a:t>光刻胶对黄光不敏感，光刻间常用黄色光照明</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42268"/>
            <a:ext cx="7772400" cy="698456"/>
          </a:xfrm>
        </p:spPr>
        <p:txBody>
          <a:bodyPr/>
          <a:lstStyle/>
          <a:p>
            <a:pPr eaLnBrk="1" hangingPunct="1"/>
            <a:r>
              <a:rPr lang="zh-CN" altLang="en-US" dirty="0">
                <a:solidFill>
                  <a:schemeClr val="tx1"/>
                </a:solidFill>
              </a:rPr>
              <a:t>刻蚀</a:t>
            </a:r>
          </a:p>
        </p:txBody>
      </p:sp>
      <p:sp>
        <p:nvSpPr>
          <p:cNvPr id="25606" name="Rectangle 3"/>
          <p:cNvSpPr>
            <a:spLocks noGrp="1" noChangeArrowheads="1"/>
          </p:cNvSpPr>
          <p:nvPr>
            <p:ph type="body" idx="1"/>
          </p:nvPr>
        </p:nvSpPr>
        <p:spPr>
          <a:xfrm>
            <a:off x="251520" y="878859"/>
            <a:ext cx="8206680" cy="4179858"/>
          </a:xfrm>
        </p:spPr>
        <p:txBody>
          <a:bodyPr/>
          <a:lstStyle/>
          <a:p>
            <a:pPr eaLnBrk="1" hangingPunct="1"/>
            <a:r>
              <a:rPr lang="zh-CN" altLang="en-US" sz="2000" b="1" dirty="0">
                <a:solidFill>
                  <a:srgbClr val="C00000"/>
                </a:solidFill>
              </a:rPr>
              <a:t>刻蚀</a:t>
            </a:r>
            <a:r>
              <a:rPr lang="en-US" altLang="zh-CN" sz="2000" b="1" dirty="0">
                <a:solidFill>
                  <a:srgbClr val="C00000"/>
                </a:solidFill>
              </a:rPr>
              <a:t>(Etch)</a:t>
            </a:r>
            <a:r>
              <a:rPr lang="zh-CN" altLang="en-US" sz="2000" b="1" dirty="0"/>
              <a:t>：</a:t>
            </a:r>
            <a:r>
              <a:rPr lang="zh-CN" altLang="en-US" sz="2000" dirty="0"/>
              <a:t>指将晶圆上没有被光刻胶覆盖或保护的部分，以化学反应或物理作用的形式加以去除，完成将图形转移到晶圆片表面上的工艺过程。在半导体制造工艺中，刻蚀与光刻相联系，是一种主要的图形化处理工艺。刻蚀工艺主要有两种：</a:t>
            </a:r>
            <a:r>
              <a:rPr lang="zh-CN" altLang="en-US" sz="2000" dirty="0">
                <a:solidFill>
                  <a:srgbClr val="C00000"/>
                </a:solidFill>
              </a:rPr>
              <a:t>干法刻蚀和湿法腐蚀</a:t>
            </a:r>
            <a:r>
              <a:rPr lang="zh-CN" altLang="en-US" sz="2000" dirty="0"/>
              <a:t>。干法刻蚀又分为三种：物理刻蚀、化学刻蚀和物理化学刻蚀。</a:t>
            </a:r>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27</a:t>
            </a:fld>
            <a:endParaRPr lang="en-US" altLang="zh-CN"/>
          </a:p>
        </p:txBody>
      </p:sp>
      <p:grpSp>
        <p:nvGrpSpPr>
          <p:cNvPr id="16" name="组合 15">
            <a:extLst>
              <a:ext uri="{FF2B5EF4-FFF2-40B4-BE49-F238E27FC236}">
                <a16:creationId xmlns:a16="http://schemas.microsoft.com/office/drawing/2014/main" id="{844ADDE7-F253-F042-9618-25AAF54697ED}"/>
              </a:ext>
            </a:extLst>
          </p:cNvPr>
          <p:cNvGrpSpPr/>
          <p:nvPr/>
        </p:nvGrpSpPr>
        <p:grpSpPr>
          <a:xfrm>
            <a:off x="830337" y="2570126"/>
            <a:ext cx="7291166" cy="2023825"/>
            <a:chOff x="1422909" y="3358689"/>
            <a:chExt cx="6806712" cy="2023825"/>
          </a:xfrm>
        </p:grpSpPr>
        <p:sp>
          <p:nvSpPr>
            <p:cNvPr id="6" name="左大括号 5">
              <a:extLst>
                <a:ext uri="{FF2B5EF4-FFF2-40B4-BE49-F238E27FC236}">
                  <a16:creationId xmlns:a16="http://schemas.microsoft.com/office/drawing/2014/main" id="{8F85AD94-AC5C-A1AB-2ECC-E893914A3C58}"/>
                </a:ext>
              </a:extLst>
            </p:cNvPr>
            <p:cNvSpPr/>
            <p:nvPr/>
          </p:nvSpPr>
          <p:spPr bwMode="auto">
            <a:xfrm>
              <a:off x="2627784" y="3573016"/>
              <a:ext cx="288032" cy="867490"/>
            </a:xfrm>
            <a:prstGeom prst="lef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64685072-ECF6-9344-B29D-34FACB6E4E3E}"/>
                </a:ext>
              </a:extLst>
            </p:cNvPr>
            <p:cNvSpPr txBox="1"/>
            <p:nvPr/>
          </p:nvSpPr>
          <p:spPr>
            <a:xfrm>
              <a:off x="1422909" y="3825357"/>
              <a:ext cx="1440160" cy="338554"/>
            </a:xfrm>
            <a:prstGeom prst="rect">
              <a:avLst/>
            </a:prstGeom>
            <a:noFill/>
          </p:spPr>
          <p:txBody>
            <a:bodyPr wrap="square" rtlCol="0">
              <a:spAutoFit/>
            </a:bodyPr>
            <a:lstStyle/>
            <a:p>
              <a:pPr algn="ctr"/>
              <a:r>
                <a:rPr lang="zh-CN" altLang="en-US" sz="1600" dirty="0"/>
                <a:t>刻蚀技术</a:t>
              </a:r>
            </a:p>
          </p:txBody>
        </p:sp>
        <p:sp>
          <p:nvSpPr>
            <p:cNvPr id="10" name="文本框 9">
              <a:extLst>
                <a:ext uri="{FF2B5EF4-FFF2-40B4-BE49-F238E27FC236}">
                  <a16:creationId xmlns:a16="http://schemas.microsoft.com/office/drawing/2014/main" id="{72D5B680-2D62-2D2B-5829-F1C369D71BA7}"/>
                </a:ext>
              </a:extLst>
            </p:cNvPr>
            <p:cNvSpPr txBox="1"/>
            <p:nvPr/>
          </p:nvSpPr>
          <p:spPr>
            <a:xfrm>
              <a:off x="2771800" y="3358689"/>
              <a:ext cx="1440160" cy="338554"/>
            </a:xfrm>
            <a:prstGeom prst="rect">
              <a:avLst/>
            </a:prstGeom>
            <a:noFill/>
          </p:spPr>
          <p:txBody>
            <a:bodyPr wrap="square" rtlCol="0">
              <a:spAutoFit/>
            </a:bodyPr>
            <a:lstStyle/>
            <a:p>
              <a:pPr algn="ctr"/>
              <a:r>
                <a:rPr lang="zh-CN" altLang="en-US" sz="1600" dirty="0"/>
                <a:t>湿法腐蚀</a:t>
              </a:r>
            </a:p>
          </p:txBody>
        </p:sp>
        <p:sp>
          <p:nvSpPr>
            <p:cNvPr id="11" name="文本框 10">
              <a:extLst>
                <a:ext uri="{FF2B5EF4-FFF2-40B4-BE49-F238E27FC236}">
                  <a16:creationId xmlns:a16="http://schemas.microsoft.com/office/drawing/2014/main" id="{AC6A464C-61A9-9FEA-7760-0D07E43D5620}"/>
                </a:ext>
              </a:extLst>
            </p:cNvPr>
            <p:cNvSpPr txBox="1"/>
            <p:nvPr/>
          </p:nvSpPr>
          <p:spPr>
            <a:xfrm>
              <a:off x="2771800" y="4240232"/>
              <a:ext cx="1440160" cy="338554"/>
            </a:xfrm>
            <a:prstGeom prst="rect">
              <a:avLst/>
            </a:prstGeom>
            <a:noFill/>
          </p:spPr>
          <p:txBody>
            <a:bodyPr wrap="square" rtlCol="0">
              <a:spAutoFit/>
            </a:bodyPr>
            <a:lstStyle/>
            <a:p>
              <a:pPr algn="ctr"/>
              <a:r>
                <a:rPr lang="zh-CN" altLang="en-US" sz="1600" dirty="0"/>
                <a:t>干法刻蚀</a:t>
              </a:r>
            </a:p>
          </p:txBody>
        </p:sp>
        <p:sp>
          <p:nvSpPr>
            <p:cNvPr id="12" name="左大括号 11">
              <a:extLst>
                <a:ext uri="{FF2B5EF4-FFF2-40B4-BE49-F238E27FC236}">
                  <a16:creationId xmlns:a16="http://schemas.microsoft.com/office/drawing/2014/main" id="{B620DCA5-5948-51CC-F122-8D974D9EA6A3}"/>
                </a:ext>
              </a:extLst>
            </p:cNvPr>
            <p:cNvSpPr/>
            <p:nvPr/>
          </p:nvSpPr>
          <p:spPr bwMode="auto">
            <a:xfrm>
              <a:off x="4169679" y="3882561"/>
              <a:ext cx="288032" cy="1115452"/>
            </a:xfrm>
            <a:prstGeom prst="lef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13" name="文本框 12">
              <a:extLst>
                <a:ext uri="{FF2B5EF4-FFF2-40B4-BE49-F238E27FC236}">
                  <a16:creationId xmlns:a16="http://schemas.microsoft.com/office/drawing/2014/main" id="{0A19A7E9-689A-20DC-5BA1-9E4C20F6F61B}"/>
                </a:ext>
              </a:extLst>
            </p:cNvPr>
            <p:cNvSpPr txBox="1"/>
            <p:nvPr/>
          </p:nvSpPr>
          <p:spPr>
            <a:xfrm>
              <a:off x="4461354" y="3682506"/>
              <a:ext cx="3343613" cy="338554"/>
            </a:xfrm>
            <a:prstGeom prst="rect">
              <a:avLst/>
            </a:prstGeom>
            <a:noFill/>
          </p:spPr>
          <p:txBody>
            <a:bodyPr wrap="square" rtlCol="0">
              <a:spAutoFit/>
            </a:bodyPr>
            <a:lstStyle/>
            <a:p>
              <a:r>
                <a:rPr lang="zh-CN" altLang="en-US" sz="1600" dirty="0"/>
                <a:t>物理刻蚀</a:t>
              </a:r>
              <a:r>
                <a:rPr lang="en-US" altLang="zh-CN" sz="1600" dirty="0"/>
                <a:t>——</a:t>
              </a:r>
              <a:r>
                <a:rPr lang="zh-CN" altLang="en-US" sz="1600" dirty="0"/>
                <a:t>各向异性、低选择比</a:t>
              </a:r>
            </a:p>
          </p:txBody>
        </p:sp>
        <p:sp>
          <p:nvSpPr>
            <p:cNvPr id="14" name="文本框 13">
              <a:extLst>
                <a:ext uri="{FF2B5EF4-FFF2-40B4-BE49-F238E27FC236}">
                  <a16:creationId xmlns:a16="http://schemas.microsoft.com/office/drawing/2014/main" id="{4DE5DC07-111A-6BC9-101B-8E3502940D2D}"/>
                </a:ext>
              </a:extLst>
            </p:cNvPr>
            <p:cNvSpPr txBox="1"/>
            <p:nvPr/>
          </p:nvSpPr>
          <p:spPr>
            <a:xfrm>
              <a:off x="4457710" y="4240232"/>
              <a:ext cx="3561435" cy="338554"/>
            </a:xfrm>
            <a:prstGeom prst="rect">
              <a:avLst/>
            </a:prstGeom>
            <a:noFill/>
          </p:spPr>
          <p:txBody>
            <a:bodyPr wrap="square" rtlCol="0">
              <a:spAutoFit/>
            </a:bodyPr>
            <a:lstStyle/>
            <a:p>
              <a:r>
                <a:rPr lang="zh-CN" altLang="en-US" sz="1600" dirty="0"/>
                <a:t>化学刻蚀</a:t>
              </a:r>
              <a:r>
                <a:rPr lang="en-US" altLang="zh-CN" sz="1600" dirty="0"/>
                <a:t>——</a:t>
              </a:r>
              <a:r>
                <a:rPr lang="zh-CN" altLang="en-US" sz="1600" dirty="0"/>
                <a:t>各向同性、高选择比</a:t>
              </a:r>
            </a:p>
          </p:txBody>
        </p:sp>
        <p:sp>
          <p:nvSpPr>
            <p:cNvPr id="15" name="文本框 14">
              <a:extLst>
                <a:ext uri="{FF2B5EF4-FFF2-40B4-BE49-F238E27FC236}">
                  <a16:creationId xmlns:a16="http://schemas.microsoft.com/office/drawing/2014/main" id="{FD97B3EA-52DF-6353-0A95-EF202BB28BA3}"/>
                </a:ext>
              </a:extLst>
            </p:cNvPr>
            <p:cNvSpPr txBox="1"/>
            <p:nvPr/>
          </p:nvSpPr>
          <p:spPr>
            <a:xfrm>
              <a:off x="4457711" y="4797739"/>
              <a:ext cx="3771910" cy="584775"/>
            </a:xfrm>
            <a:prstGeom prst="rect">
              <a:avLst/>
            </a:prstGeom>
            <a:noFill/>
          </p:spPr>
          <p:txBody>
            <a:bodyPr wrap="square" rtlCol="0">
              <a:spAutoFit/>
            </a:bodyPr>
            <a:lstStyle/>
            <a:p>
              <a:r>
                <a:rPr lang="zh-CN" altLang="en-US" sz="1600" dirty="0"/>
                <a:t>物理化学刻蚀</a:t>
              </a:r>
              <a:r>
                <a:rPr lang="en-US" altLang="zh-CN" sz="1600" dirty="0"/>
                <a:t>——</a:t>
              </a:r>
              <a:r>
                <a:rPr lang="zh-CN" altLang="en-US" sz="1600" dirty="0"/>
                <a:t>各向异性、较高选择比</a:t>
              </a:r>
            </a:p>
          </p:txBody>
        </p:sp>
      </p:grpSp>
      <p:grpSp>
        <p:nvGrpSpPr>
          <p:cNvPr id="25618" name="组合 25617">
            <a:extLst>
              <a:ext uri="{FF2B5EF4-FFF2-40B4-BE49-F238E27FC236}">
                <a16:creationId xmlns:a16="http://schemas.microsoft.com/office/drawing/2014/main" id="{B247ADC9-1335-6B44-49F7-53A735B80FA2}"/>
              </a:ext>
            </a:extLst>
          </p:cNvPr>
          <p:cNvGrpSpPr/>
          <p:nvPr/>
        </p:nvGrpSpPr>
        <p:grpSpPr>
          <a:xfrm>
            <a:off x="1065715" y="4558532"/>
            <a:ext cx="2706876" cy="1157109"/>
            <a:chOff x="1043608" y="4725144"/>
            <a:chExt cx="2706876" cy="1157109"/>
          </a:xfrm>
        </p:grpSpPr>
        <p:sp>
          <p:nvSpPr>
            <p:cNvPr id="17" name="流程图: 磁盘 16">
              <a:extLst>
                <a:ext uri="{FF2B5EF4-FFF2-40B4-BE49-F238E27FC236}">
                  <a16:creationId xmlns:a16="http://schemas.microsoft.com/office/drawing/2014/main" id="{6833CFDB-8FA9-81EB-B476-8210C427E7E9}"/>
                </a:ext>
              </a:extLst>
            </p:cNvPr>
            <p:cNvSpPr/>
            <p:nvPr/>
          </p:nvSpPr>
          <p:spPr bwMode="auto">
            <a:xfrm>
              <a:off x="1043608" y="4725144"/>
              <a:ext cx="2520280" cy="1157109"/>
            </a:xfrm>
            <a:prstGeom prst="flowChartMagneticDisk">
              <a:avLst/>
            </a:prstGeom>
            <a:solidFill>
              <a:srgbClr val="DFF9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25608" name="组合 25607">
              <a:extLst>
                <a:ext uri="{FF2B5EF4-FFF2-40B4-BE49-F238E27FC236}">
                  <a16:creationId xmlns:a16="http://schemas.microsoft.com/office/drawing/2014/main" id="{90F0610A-1980-BC0D-7B5B-8EE773F19683}"/>
                </a:ext>
              </a:extLst>
            </p:cNvPr>
            <p:cNvGrpSpPr/>
            <p:nvPr/>
          </p:nvGrpSpPr>
          <p:grpSpPr>
            <a:xfrm>
              <a:off x="1547664" y="5420576"/>
              <a:ext cx="1440160" cy="362260"/>
              <a:chOff x="1547664" y="5420576"/>
              <a:chExt cx="1440160" cy="362260"/>
            </a:xfrm>
          </p:grpSpPr>
          <p:sp>
            <p:nvSpPr>
              <p:cNvPr id="25603" name="矩形 25602">
                <a:extLst>
                  <a:ext uri="{FF2B5EF4-FFF2-40B4-BE49-F238E27FC236}">
                    <a16:creationId xmlns:a16="http://schemas.microsoft.com/office/drawing/2014/main" id="{61D7A307-34F2-A415-5859-E52608D033E3}"/>
                  </a:ext>
                </a:extLst>
              </p:cNvPr>
              <p:cNvSpPr/>
              <p:nvPr/>
            </p:nvSpPr>
            <p:spPr bwMode="auto">
              <a:xfrm>
                <a:off x="1547664" y="5601706"/>
                <a:ext cx="1440160" cy="181130"/>
              </a:xfrm>
              <a:prstGeom prst="rect">
                <a:avLst/>
              </a:prstGeom>
              <a:pattFill prst="wdUpDiag">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604" name="矩形 25603">
                <a:extLst>
                  <a:ext uri="{FF2B5EF4-FFF2-40B4-BE49-F238E27FC236}">
                    <a16:creationId xmlns:a16="http://schemas.microsoft.com/office/drawing/2014/main" id="{61D1A7E2-C0E6-1925-4501-DF61EC6EE330}"/>
                  </a:ext>
                </a:extLst>
              </p:cNvPr>
              <p:cNvSpPr/>
              <p:nvPr/>
            </p:nvSpPr>
            <p:spPr bwMode="auto">
              <a:xfrm>
                <a:off x="1547664" y="5420576"/>
                <a:ext cx="540000" cy="181130"/>
              </a:xfrm>
              <a:prstGeom prst="rect">
                <a:avLst/>
              </a:prstGeom>
              <a:pattFill prst="pct10">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607" name="矩形 25606">
                <a:extLst>
                  <a:ext uri="{FF2B5EF4-FFF2-40B4-BE49-F238E27FC236}">
                    <a16:creationId xmlns:a16="http://schemas.microsoft.com/office/drawing/2014/main" id="{7827BD6D-0EEA-B1AA-C537-04FE56A83972}"/>
                  </a:ext>
                </a:extLst>
              </p:cNvPr>
              <p:cNvSpPr/>
              <p:nvPr/>
            </p:nvSpPr>
            <p:spPr bwMode="auto">
              <a:xfrm>
                <a:off x="2447824" y="5420576"/>
                <a:ext cx="540000" cy="181130"/>
              </a:xfrm>
              <a:prstGeom prst="rect">
                <a:avLst/>
              </a:prstGeom>
              <a:pattFill prst="pct10">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5609" name="文本框 25608">
              <a:extLst>
                <a:ext uri="{FF2B5EF4-FFF2-40B4-BE49-F238E27FC236}">
                  <a16:creationId xmlns:a16="http://schemas.microsoft.com/office/drawing/2014/main" id="{4510EE9A-D18B-B1EC-CBF1-DE18CD7B354C}"/>
                </a:ext>
              </a:extLst>
            </p:cNvPr>
            <p:cNvSpPr txBox="1"/>
            <p:nvPr/>
          </p:nvSpPr>
          <p:spPr>
            <a:xfrm>
              <a:off x="3124200" y="5372641"/>
              <a:ext cx="352647" cy="276999"/>
            </a:xfrm>
            <a:prstGeom prst="rect">
              <a:avLst/>
            </a:prstGeom>
            <a:noFill/>
          </p:spPr>
          <p:txBody>
            <a:bodyPr wrap="square" rtlCol="0">
              <a:spAutoFit/>
            </a:bodyPr>
            <a:lstStyle/>
            <a:p>
              <a:r>
                <a:rPr lang="en-US" altLang="zh-CN" sz="1200" dirty="0"/>
                <a:t>F</a:t>
              </a:r>
              <a:r>
                <a:rPr lang="en-US" altLang="zh-CN" sz="1200" baseline="30000" dirty="0"/>
                <a:t>-</a:t>
              </a:r>
              <a:endParaRPr lang="zh-CN" altLang="en-US" sz="1200" baseline="30000" dirty="0"/>
            </a:p>
          </p:txBody>
        </p:sp>
        <p:sp>
          <p:nvSpPr>
            <p:cNvPr id="25610" name="文本框 25609">
              <a:extLst>
                <a:ext uri="{FF2B5EF4-FFF2-40B4-BE49-F238E27FC236}">
                  <a16:creationId xmlns:a16="http://schemas.microsoft.com/office/drawing/2014/main" id="{F706D9FD-16EE-F53A-FB5B-C257FB9A6422}"/>
                </a:ext>
              </a:extLst>
            </p:cNvPr>
            <p:cNvSpPr txBox="1"/>
            <p:nvPr/>
          </p:nvSpPr>
          <p:spPr>
            <a:xfrm>
              <a:off x="2087664" y="5324707"/>
              <a:ext cx="386319" cy="276999"/>
            </a:xfrm>
            <a:prstGeom prst="rect">
              <a:avLst/>
            </a:prstGeom>
            <a:noFill/>
          </p:spPr>
          <p:txBody>
            <a:bodyPr wrap="square" rtlCol="0">
              <a:spAutoFit/>
            </a:bodyPr>
            <a:lstStyle/>
            <a:p>
              <a:r>
                <a:rPr lang="en-US" altLang="zh-CN" sz="1200" dirty="0"/>
                <a:t>HF</a:t>
              </a:r>
              <a:endParaRPr lang="zh-CN" altLang="en-US" sz="1200" baseline="30000" dirty="0"/>
            </a:p>
          </p:txBody>
        </p:sp>
        <p:sp>
          <p:nvSpPr>
            <p:cNvPr id="25611" name="文本框 25610">
              <a:extLst>
                <a:ext uri="{FF2B5EF4-FFF2-40B4-BE49-F238E27FC236}">
                  <a16:creationId xmlns:a16="http://schemas.microsoft.com/office/drawing/2014/main" id="{0F90FA9E-0ED9-42AC-3312-2D1E1BB20122}"/>
                </a:ext>
              </a:extLst>
            </p:cNvPr>
            <p:cNvSpPr txBox="1"/>
            <p:nvPr/>
          </p:nvSpPr>
          <p:spPr>
            <a:xfrm>
              <a:off x="2601505" y="5172064"/>
              <a:ext cx="386319" cy="276999"/>
            </a:xfrm>
            <a:prstGeom prst="rect">
              <a:avLst/>
            </a:prstGeom>
            <a:noFill/>
          </p:spPr>
          <p:txBody>
            <a:bodyPr wrap="square" rtlCol="0">
              <a:spAutoFit/>
            </a:bodyPr>
            <a:lstStyle/>
            <a:p>
              <a:r>
                <a:rPr lang="en-US" altLang="zh-CN" sz="1200" dirty="0"/>
                <a:t>HF</a:t>
              </a:r>
              <a:endParaRPr lang="zh-CN" altLang="en-US" sz="1200" baseline="30000" dirty="0"/>
            </a:p>
          </p:txBody>
        </p:sp>
        <p:sp>
          <p:nvSpPr>
            <p:cNvPr id="25612" name="文本框 25611">
              <a:extLst>
                <a:ext uri="{FF2B5EF4-FFF2-40B4-BE49-F238E27FC236}">
                  <a16:creationId xmlns:a16="http://schemas.microsoft.com/office/drawing/2014/main" id="{9E4FA464-BDDE-853E-C925-4B070EAC4D99}"/>
                </a:ext>
              </a:extLst>
            </p:cNvPr>
            <p:cNvSpPr txBox="1"/>
            <p:nvPr/>
          </p:nvSpPr>
          <p:spPr>
            <a:xfrm>
              <a:off x="1449803" y="5105506"/>
              <a:ext cx="386319" cy="276999"/>
            </a:xfrm>
            <a:prstGeom prst="rect">
              <a:avLst/>
            </a:prstGeom>
            <a:noFill/>
          </p:spPr>
          <p:txBody>
            <a:bodyPr wrap="square" rtlCol="0">
              <a:spAutoFit/>
            </a:bodyPr>
            <a:lstStyle/>
            <a:p>
              <a:r>
                <a:rPr lang="en-US" altLang="zh-CN" sz="1200" dirty="0"/>
                <a:t>HF</a:t>
              </a:r>
              <a:endParaRPr lang="zh-CN" altLang="en-US" sz="1200" baseline="30000" dirty="0"/>
            </a:p>
          </p:txBody>
        </p:sp>
        <p:sp>
          <p:nvSpPr>
            <p:cNvPr id="25613" name="文本框 25612">
              <a:extLst>
                <a:ext uri="{FF2B5EF4-FFF2-40B4-BE49-F238E27FC236}">
                  <a16:creationId xmlns:a16="http://schemas.microsoft.com/office/drawing/2014/main" id="{8FB73EA0-20B2-37F5-E9C6-EB23664B46F8}"/>
                </a:ext>
              </a:extLst>
            </p:cNvPr>
            <p:cNvSpPr txBox="1"/>
            <p:nvPr/>
          </p:nvSpPr>
          <p:spPr>
            <a:xfrm>
              <a:off x="1066914" y="5427079"/>
              <a:ext cx="504962" cy="276999"/>
            </a:xfrm>
            <a:prstGeom prst="rect">
              <a:avLst/>
            </a:prstGeom>
            <a:noFill/>
          </p:spPr>
          <p:txBody>
            <a:bodyPr wrap="square" rtlCol="0">
              <a:spAutoFit/>
            </a:bodyPr>
            <a:lstStyle/>
            <a:p>
              <a:r>
                <a:rPr lang="en-US" altLang="zh-CN" sz="1200" dirty="0"/>
                <a:t>H</a:t>
              </a:r>
              <a:r>
                <a:rPr lang="en-US" altLang="zh-CN" sz="1200" baseline="-25000" dirty="0"/>
                <a:t>2</a:t>
              </a:r>
              <a:r>
                <a:rPr lang="en-US" altLang="zh-CN" sz="1200" dirty="0"/>
                <a:t>O</a:t>
              </a:r>
              <a:endParaRPr lang="zh-CN" altLang="en-US" sz="1200" baseline="30000" dirty="0"/>
            </a:p>
          </p:txBody>
        </p:sp>
        <p:sp>
          <p:nvSpPr>
            <p:cNvPr id="25614" name="文本框 25613">
              <a:extLst>
                <a:ext uri="{FF2B5EF4-FFF2-40B4-BE49-F238E27FC236}">
                  <a16:creationId xmlns:a16="http://schemas.microsoft.com/office/drawing/2014/main" id="{2AAFDAC0-803B-665B-8490-2240922C209F}"/>
                </a:ext>
              </a:extLst>
            </p:cNvPr>
            <p:cNvSpPr txBox="1"/>
            <p:nvPr/>
          </p:nvSpPr>
          <p:spPr>
            <a:xfrm>
              <a:off x="1842430" y="5109886"/>
              <a:ext cx="504962" cy="276999"/>
            </a:xfrm>
            <a:prstGeom prst="rect">
              <a:avLst/>
            </a:prstGeom>
            <a:noFill/>
          </p:spPr>
          <p:txBody>
            <a:bodyPr wrap="square" rtlCol="0">
              <a:spAutoFit/>
            </a:bodyPr>
            <a:lstStyle/>
            <a:p>
              <a:r>
                <a:rPr lang="en-US" altLang="zh-CN" sz="1200" dirty="0"/>
                <a:t>H</a:t>
              </a:r>
              <a:r>
                <a:rPr lang="en-US" altLang="zh-CN" sz="1200" baseline="-25000" dirty="0"/>
                <a:t>2</a:t>
              </a:r>
              <a:r>
                <a:rPr lang="en-US" altLang="zh-CN" sz="1200" dirty="0"/>
                <a:t>O</a:t>
              </a:r>
              <a:endParaRPr lang="zh-CN" altLang="en-US" sz="1200" baseline="30000" dirty="0"/>
            </a:p>
          </p:txBody>
        </p:sp>
        <p:sp>
          <p:nvSpPr>
            <p:cNvPr id="25615" name="文本框 25614">
              <a:extLst>
                <a:ext uri="{FF2B5EF4-FFF2-40B4-BE49-F238E27FC236}">
                  <a16:creationId xmlns:a16="http://schemas.microsoft.com/office/drawing/2014/main" id="{AF6C80AE-863E-9AAB-D234-EE91A2B5133C}"/>
                </a:ext>
              </a:extLst>
            </p:cNvPr>
            <p:cNvSpPr txBox="1"/>
            <p:nvPr/>
          </p:nvSpPr>
          <p:spPr>
            <a:xfrm>
              <a:off x="1103972" y="5128719"/>
              <a:ext cx="352647" cy="276999"/>
            </a:xfrm>
            <a:prstGeom prst="rect">
              <a:avLst/>
            </a:prstGeom>
            <a:noFill/>
          </p:spPr>
          <p:txBody>
            <a:bodyPr wrap="square" rtlCol="0">
              <a:spAutoFit/>
            </a:bodyPr>
            <a:lstStyle/>
            <a:p>
              <a:r>
                <a:rPr lang="en-US" altLang="zh-CN" sz="1200" dirty="0"/>
                <a:t>F</a:t>
              </a:r>
              <a:r>
                <a:rPr lang="en-US" altLang="zh-CN" sz="1200" baseline="30000" dirty="0"/>
                <a:t>-</a:t>
              </a:r>
              <a:endParaRPr lang="zh-CN" altLang="en-US" sz="1200" baseline="30000" dirty="0"/>
            </a:p>
          </p:txBody>
        </p:sp>
        <p:sp>
          <p:nvSpPr>
            <p:cNvPr id="25616" name="文本框 25615">
              <a:extLst>
                <a:ext uri="{FF2B5EF4-FFF2-40B4-BE49-F238E27FC236}">
                  <a16:creationId xmlns:a16="http://schemas.microsoft.com/office/drawing/2014/main" id="{9F252295-6FA0-2766-ED43-0B23C5643A30}"/>
                </a:ext>
              </a:extLst>
            </p:cNvPr>
            <p:cNvSpPr txBox="1"/>
            <p:nvPr/>
          </p:nvSpPr>
          <p:spPr>
            <a:xfrm>
              <a:off x="3245522" y="5077179"/>
              <a:ext cx="504962" cy="276999"/>
            </a:xfrm>
            <a:prstGeom prst="rect">
              <a:avLst/>
            </a:prstGeom>
            <a:noFill/>
          </p:spPr>
          <p:txBody>
            <a:bodyPr wrap="square" rtlCol="0">
              <a:spAutoFit/>
            </a:bodyPr>
            <a:lstStyle/>
            <a:p>
              <a:r>
                <a:rPr lang="en-US" altLang="zh-CN" sz="1200" dirty="0"/>
                <a:t>H</a:t>
              </a:r>
              <a:r>
                <a:rPr lang="en-US" altLang="zh-CN" sz="1200" baseline="30000" dirty="0"/>
                <a:t>+</a:t>
              </a:r>
              <a:endParaRPr lang="zh-CN" altLang="en-US" sz="1200" baseline="30000" dirty="0"/>
            </a:p>
          </p:txBody>
        </p:sp>
        <p:sp>
          <p:nvSpPr>
            <p:cNvPr id="25617" name="文本框 25616">
              <a:extLst>
                <a:ext uri="{FF2B5EF4-FFF2-40B4-BE49-F238E27FC236}">
                  <a16:creationId xmlns:a16="http://schemas.microsoft.com/office/drawing/2014/main" id="{DE268080-547C-126F-08A0-7CA465221E80}"/>
                </a:ext>
              </a:extLst>
            </p:cNvPr>
            <p:cNvSpPr txBox="1"/>
            <p:nvPr/>
          </p:nvSpPr>
          <p:spPr>
            <a:xfrm>
              <a:off x="2948333" y="5090938"/>
              <a:ext cx="504962" cy="276999"/>
            </a:xfrm>
            <a:prstGeom prst="rect">
              <a:avLst/>
            </a:prstGeom>
            <a:noFill/>
          </p:spPr>
          <p:txBody>
            <a:bodyPr wrap="square" rtlCol="0">
              <a:spAutoFit/>
            </a:bodyPr>
            <a:lstStyle/>
            <a:p>
              <a:r>
                <a:rPr lang="en-US" altLang="zh-CN" sz="1200" dirty="0"/>
                <a:t>H</a:t>
              </a:r>
              <a:r>
                <a:rPr lang="en-US" altLang="zh-CN" sz="1200" baseline="30000" dirty="0"/>
                <a:t>+</a:t>
              </a:r>
              <a:endParaRPr lang="zh-CN" altLang="en-US" sz="1200" baseline="30000" dirty="0"/>
            </a:p>
          </p:txBody>
        </p:sp>
      </p:grpSp>
      <p:sp>
        <p:nvSpPr>
          <p:cNvPr id="25619" name="文本框 25618">
            <a:extLst>
              <a:ext uri="{FF2B5EF4-FFF2-40B4-BE49-F238E27FC236}">
                <a16:creationId xmlns:a16="http://schemas.microsoft.com/office/drawing/2014/main" id="{29F253E0-07ED-F598-A5FA-F824B6AB4464}"/>
              </a:ext>
            </a:extLst>
          </p:cNvPr>
          <p:cNvSpPr txBox="1"/>
          <p:nvPr/>
        </p:nvSpPr>
        <p:spPr>
          <a:xfrm>
            <a:off x="901599" y="5789380"/>
            <a:ext cx="2802662" cy="307777"/>
          </a:xfrm>
          <a:prstGeom prst="rect">
            <a:avLst/>
          </a:prstGeom>
          <a:noFill/>
        </p:spPr>
        <p:txBody>
          <a:bodyPr wrap="square" rtlCol="0">
            <a:spAutoFit/>
          </a:bodyPr>
          <a:lstStyle/>
          <a:p>
            <a:pPr algn="ctr"/>
            <a:r>
              <a:rPr lang="zh-CN" altLang="en-US" sz="1400" b="1" dirty="0"/>
              <a:t>湿法腐蚀，液体源</a:t>
            </a:r>
          </a:p>
        </p:txBody>
      </p:sp>
      <p:sp>
        <p:nvSpPr>
          <p:cNvPr id="25635" name="文本框 25634">
            <a:extLst>
              <a:ext uri="{FF2B5EF4-FFF2-40B4-BE49-F238E27FC236}">
                <a16:creationId xmlns:a16="http://schemas.microsoft.com/office/drawing/2014/main" id="{4C7D1DF7-C65A-AB43-0A94-8EF30A9D8C2A}"/>
              </a:ext>
            </a:extLst>
          </p:cNvPr>
          <p:cNvSpPr txBox="1"/>
          <p:nvPr/>
        </p:nvSpPr>
        <p:spPr>
          <a:xfrm>
            <a:off x="5151869" y="5783199"/>
            <a:ext cx="2802662" cy="307777"/>
          </a:xfrm>
          <a:prstGeom prst="rect">
            <a:avLst/>
          </a:prstGeom>
          <a:noFill/>
        </p:spPr>
        <p:txBody>
          <a:bodyPr wrap="square" rtlCol="0">
            <a:spAutoFit/>
          </a:bodyPr>
          <a:lstStyle/>
          <a:p>
            <a:pPr algn="ctr"/>
            <a:r>
              <a:rPr lang="zh-CN" altLang="en-US" sz="1400" b="1" dirty="0"/>
              <a:t>干法腐蚀，气体源</a:t>
            </a:r>
          </a:p>
        </p:txBody>
      </p:sp>
      <p:grpSp>
        <p:nvGrpSpPr>
          <p:cNvPr id="25638" name="组合 25637">
            <a:extLst>
              <a:ext uri="{FF2B5EF4-FFF2-40B4-BE49-F238E27FC236}">
                <a16:creationId xmlns:a16="http://schemas.microsoft.com/office/drawing/2014/main" id="{25F945E0-B4A8-E87D-BEC5-B21FDAD756D1}"/>
              </a:ext>
            </a:extLst>
          </p:cNvPr>
          <p:cNvGrpSpPr/>
          <p:nvPr/>
        </p:nvGrpSpPr>
        <p:grpSpPr>
          <a:xfrm>
            <a:off x="5612607" y="4739100"/>
            <a:ext cx="1881185" cy="941719"/>
            <a:chOff x="5561024" y="4674505"/>
            <a:chExt cx="1881185" cy="941719"/>
          </a:xfrm>
        </p:grpSpPr>
        <p:grpSp>
          <p:nvGrpSpPr>
            <p:cNvPr id="25622" name="组合 25621">
              <a:extLst>
                <a:ext uri="{FF2B5EF4-FFF2-40B4-BE49-F238E27FC236}">
                  <a16:creationId xmlns:a16="http://schemas.microsoft.com/office/drawing/2014/main" id="{FE1429C3-3377-92FA-46AD-0151C310BA2C}"/>
                </a:ext>
              </a:extLst>
            </p:cNvPr>
            <p:cNvGrpSpPr/>
            <p:nvPr/>
          </p:nvGrpSpPr>
          <p:grpSpPr>
            <a:xfrm>
              <a:off x="5793338" y="5253964"/>
              <a:ext cx="1440160" cy="362260"/>
              <a:chOff x="1547664" y="5420576"/>
              <a:chExt cx="1440160" cy="362260"/>
            </a:xfrm>
          </p:grpSpPr>
          <p:sp>
            <p:nvSpPr>
              <p:cNvPr id="25632" name="矩形 25631">
                <a:extLst>
                  <a:ext uri="{FF2B5EF4-FFF2-40B4-BE49-F238E27FC236}">
                    <a16:creationId xmlns:a16="http://schemas.microsoft.com/office/drawing/2014/main" id="{5AFCB878-C9CF-BE4A-FBF2-E1FAB17156C2}"/>
                  </a:ext>
                </a:extLst>
              </p:cNvPr>
              <p:cNvSpPr/>
              <p:nvPr/>
            </p:nvSpPr>
            <p:spPr bwMode="auto">
              <a:xfrm>
                <a:off x="1547664" y="5601706"/>
                <a:ext cx="1440160" cy="181130"/>
              </a:xfrm>
              <a:prstGeom prst="rect">
                <a:avLst/>
              </a:prstGeom>
              <a:pattFill prst="wdUpDiag">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633" name="矩形 25632">
                <a:extLst>
                  <a:ext uri="{FF2B5EF4-FFF2-40B4-BE49-F238E27FC236}">
                    <a16:creationId xmlns:a16="http://schemas.microsoft.com/office/drawing/2014/main" id="{A7EFF56D-66DD-BDFB-3D50-6246004EC8E8}"/>
                  </a:ext>
                </a:extLst>
              </p:cNvPr>
              <p:cNvSpPr/>
              <p:nvPr/>
            </p:nvSpPr>
            <p:spPr bwMode="auto">
              <a:xfrm>
                <a:off x="1547664" y="5420576"/>
                <a:ext cx="540000" cy="181130"/>
              </a:xfrm>
              <a:prstGeom prst="rect">
                <a:avLst/>
              </a:prstGeom>
              <a:pattFill prst="pct10">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634" name="矩形 25633">
                <a:extLst>
                  <a:ext uri="{FF2B5EF4-FFF2-40B4-BE49-F238E27FC236}">
                    <a16:creationId xmlns:a16="http://schemas.microsoft.com/office/drawing/2014/main" id="{B6EC9DBD-E9C9-9700-9785-61E9D77A6EFB}"/>
                  </a:ext>
                </a:extLst>
              </p:cNvPr>
              <p:cNvSpPr/>
              <p:nvPr/>
            </p:nvSpPr>
            <p:spPr bwMode="auto">
              <a:xfrm>
                <a:off x="2447824" y="5420576"/>
                <a:ext cx="540000" cy="181130"/>
              </a:xfrm>
              <a:prstGeom prst="rect">
                <a:avLst/>
              </a:prstGeom>
              <a:pattFill prst="pct10">
                <a:fgClr>
                  <a:schemeClr val="tx1"/>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5623" name="文本框 25622">
              <a:extLst>
                <a:ext uri="{FF2B5EF4-FFF2-40B4-BE49-F238E27FC236}">
                  <a16:creationId xmlns:a16="http://schemas.microsoft.com/office/drawing/2014/main" id="{C2437E5A-73F6-9D2D-F216-0374EC6CDEB1}"/>
                </a:ext>
              </a:extLst>
            </p:cNvPr>
            <p:cNvSpPr txBox="1"/>
            <p:nvPr/>
          </p:nvSpPr>
          <p:spPr>
            <a:xfrm>
              <a:off x="6884255" y="5000671"/>
              <a:ext cx="557954" cy="276999"/>
            </a:xfrm>
            <a:prstGeom prst="rect">
              <a:avLst/>
            </a:prstGeom>
            <a:noFill/>
          </p:spPr>
          <p:txBody>
            <a:bodyPr wrap="square" rtlCol="0">
              <a:spAutoFit/>
            </a:bodyPr>
            <a:lstStyle/>
            <a:p>
              <a:r>
                <a:rPr lang="en-US" altLang="zh-CN" sz="1200" dirty="0"/>
                <a:t>CF</a:t>
              </a:r>
              <a:r>
                <a:rPr lang="en-US" altLang="zh-CN" sz="1200" baseline="-25000" dirty="0"/>
                <a:t>5</a:t>
              </a:r>
              <a:r>
                <a:rPr lang="en-US" altLang="zh-CN" sz="1200" baseline="30000" dirty="0"/>
                <a:t>-</a:t>
              </a:r>
              <a:endParaRPr lang="zh-CN" altLang="en-US" sz="1200" baseline="30000" dirty="0"/>
            </a:p>
          </p:txBody>
        </p:sp>
        <p:sp>
          <p:nvSpPr>
            <p:cNvPr id="25626" name="文本框 25625">
              <a:extLst>
                <a:ext uri="{FF2B5EF4-FFF2-40B4-BE49-F238E27FC236}">
                  <a16:creationId xmlns:a16="http://schemas.microsoft.com/office/drawing/2014/main" id="{9A34DEA9-53F0-B04A-60B4-93CCEFEB8D5F}"/>
                </a:ext>
              </a:extLst>
            </p:cNvPr>
            <p:cNvSpPr txBox="1"/>
            <p:nvPr/>
          </p:nvSpPr>
          <p:spPr>
            <a:xfrm>
              <a:off x="5911990" y="4674505"/>
              <a:ext cx="519218" cy="276999"/>
            </a:xfrm>
            <a:prstGeom prst="rect">
              <a:avLst/>
            </a:prstGeom>
            <a:noFill/>
          </p:spPr>
          <p:txBody>
            <a:bodyPr wrap="square" rtlCol="0">
              <a:spAutoFit/>
            </a:bodyPr>
            <a:lstStyle/>
            <a:p>
              <a:r>
                <a:rPr lang="en-US" altLang="zh-CN" sz="1200" dirty="0"/>
                <a:t>CF</a:t>
              </a:r>
              <a:r>
                <a:rPr lang="en-US" altLang="zh-CN" sz="1200" baseline="-25000" dirty="0"/>
                <a:t>4</a:t>
              </a:r>
              <a:endParaRPr lang="zh-CN" altLang="en-US" sz="1200" baseline="-25000" dirty="0"/>
            </a:p>
          </p:txBody>
        </p:sp>
        <p:sp>
          <p:nvSpPr>
            <p:cNvPr id="25628" name="文本框 25627">
              <a:extLst>
                <a:ext uri="{FF2B5EF4-FFF2-40B4-BE49-F238E27FC236}">
                  <a16:creationId xmlns:a16="http://schemas.microsoft.com/office/drawing/2014/main" id="{D416F70B-34AE-F326-AC21-03C87C968C70}"/>
                </a:ext>
              </a:extLst>
            </p:cNvPr>
            <p:cNvSpPr txBox="1"/>
            <p:nvPr/>
          </p:nvSpPr>
          <p:spPr>
            <a:xfrm>
              <a:off x="5561024" y="4886229"/>
              <a:ext cx="504962" cy="276999"/>
            </a:xfrm>
            <a:prstGeom prst="rect">
              <a:avLst/>
            </a:prstGeom>
            <a:noFill/>
          </p:spPr>
          <p:txBody>
            <a:bodyPr wrap="square" rtlCol="0">
              <a:spAutoFit/>
            </a:bodyPr>
            <a:lstStyle/>
            <a:p>
              <a:r>
                <a:rPr lang="en-US" altLang="zh-CN" sz="1200" dirty="0"/>
                <a:t>SF</a:t>
              </a:r>
              <a:r>
                <a:rPr lang="en-US" altLang="zh-CN" sz="1200" baseline="-25000" dirty="0"/>
                <a:t>6</a:t>
              </a:r>
              <a:endParaRPr lang="zh-CN" altLang="en-US" sz="1200" baseline="-25000" dirty="0"/>
            </a:p>
          </p:txBody>
        </p:sp>
        <p:sp>
          <p:nvSpPr>
            <p:cNvPr id="25629" name="文本框 25628">
              <a:extLst>
                <a:ext uri="{FF2B5EF4-FFF2-40B4-BE49-F238E27FC236}">
                  <a16:creationId xmlns:a16="http://schemas.microsoft.com/office/drawing/2014/main" id="{FD6D29C2-971D-3C55-22BB-E34B5D859481}"/>
                </a:ext>
              </a:extLst>
            </p:cNvPr>
            <p:cNvSpPr txBox="1"/>
            <p:nvPr/>
          </p:nvSpPr>
          <p:spPr>
            <a:xfrm>
              <a:off x="5916054" y="4991522"/>
              <a:ext cx="725994" cy="276999"/>
            </a:xfrm>
            <a:prstGeom prst="rect">
              <a:avLst/>
            </a:prstGeom>
            <a:noFill/>
          </p:spPr>
          <p:txBody>
            <a:bodyPr wrap="square" rtlCol="0">
              <a:spAutoFit/>
            </a:bodyPr>
            <a:lstStyle/>
            <a:p>
              <a:r>
                <a:rPr lang="en-US" altLang="zh-CN" sz="1200" dirty="0"/>
                <a:t>CF</a:t>
              </a:r>
              <a:r>
                <a:rPr lang="en-US" altLang="zh-CN" sz="1200" baseline="-25000" dirty="0"/>
                <a:t>2</a:t>
              </a:r>
              <a:r>
                <a:rPr lang="en-US" altLang="zh-CN" sz="1200" baseline="30000" dirty="0"/>
                <a:t>2+</a:t>
              </a:r>
              <a:endParaRPr lang="zh-CN" altLang="en-US" sz="1200" baseline="30000" dirty="0"/>
            </a:p>
          </p:txBody>
        </p:sp>
        <p:sp>
          <p:nvSpPr>
            <p:cNvPr id="25631" name="文本框 25630">
              <a:extLst>
                <a:ext uri="{FF2B5EF4-FFF2-40B4-BE49-F238E27FC236}">
                  <a16:creationId xmlns:a16="http://schemas.microsoft.com/office/drawing/2014/main" id="{F55BCF32-5316-9883-885B-1AE79C436BE2}"/>
                </a:ext>
              </a:extLst>
            </p:cNvPr>
            <p:cNvSpPr txBox="1"/>
            <p:nvPr/>
          </p:nvSpPr>
          <p:spPr>
            <a:xfrm>
              <a:off x="6920171" y="4769421"/>
              <a:ext cx="504962" cy="276999"/>
            </a:xfrm>
            <a:prstGeom prst="rect">
              <a:avLst/>
            </a:prstGeom>
            <a:noFill/>
          </p:spPr>
          <p:txBody>
            <a:bodyPr wrap="square" rtlCol="0">
              <a:spAutoFit/>
            </a:bodyPr>
            <a:lstStyle/>
            <a:p>
              <a:r>
                <a:rPr lang="en-US" altLang="zh-CN" sz="1200" dirty="0"/>
                <a:t>F</a:t>
              </a:r>
              <a:endParaRPr lang="zh-CN" altLang="en-US" sz="1200" dirty="0"/>
            </a:p>
          </p:txBody>
        </p:sp>
        <p:sp>
          <p:nvSpPr>
            <p:cNvPr id="25636" name="文本框 25635">
              <a:extLst>
                <a:ext uri="{FF2B5EF4-FFF2-40B4-BE49-F238E27FC236}">
                  <a16:creationId xmlns:a16="http://schemas.microsoft.com/office/drawing/2014/main" id="{5BFE8726-1832-FFF5-F6E0-FD4BEA2E3772}"/>
                </a:ext>
              </a:extLst>
            </p:cNvPr>
            <p:cNvSpPr txBox="1"/>
            <p:nvPr/>
          </p:nvSpPr>
          <p:spPr>
            <a:xfrm>
              <a:off x="6510029" y="4681999"/>
              <a:ext cx="519218" cy="276999"/>
            </a:xfrm>
            <a:prstGeom prst="rect">
              <a:avLst/>
            </a:prstGeom>
            <a:noFill/>
          </p:spPr>
          <p:txBody>
            <a:bodyPr wrap="square" rtlCol="0">
              <a:spAutoFit/>
            </a:bodyPr>
            <a:lstStyle/>
            <a:p>
              <a:r>
                <a:rPr lang="en-US" altLang="zh-CN" sz="1200" dirty="0"/>
                <a:t>CF</a:t>
              </a:r>
              <a:r>
                <a:rPr lang="en-US" altLang="zh-CN" sz="1200" baseline="-25000" dirty="0"/>
                <a:t>4</a:t>
              </a:r>
              <a:endParaRPr lang="zh-CN" altLang="en-US" sz="1200" baseline="-25000" dirty="0"/>
            </a:p>
          </p:txBody>
        </p:sp>
        <p:sp>
          <p:nvSpPr>
            <p:cNvPr id="25637" name="文本框 25636">
              <a:extLst>
                <a:ext uri="{FF2B5EF4-FFF2-40B4-BE49-F238E27FC236}">
                  <a16:creationId xmlns:a16="http://schemas.microsoft.com/office/drawing/2014/main" id="{6D50C390-3C8E-3B2B-D98C-27FC37198545}"/>
                </a:ext>
              </a:extLst>
            </p:cNvPr>
            <p:cNvSpPr txBox="1"/>
            <p:nvPr/>
          </p:nvSpPr>
          <p:spPr>
            <a:xfrm>
              <a:off x="6523538" y="4926939"/>
              <a:ext cx="504962" cy="276999"/>
            </a:xfrm>
            <a:prstGeom prst="rect">
              <a:avLst/>
            </a:prstGeom>
            <a:noFill/>
          </p:spPr>
          <p:txBody>
            <a:bodyPr wrap="square" rtlCol="0">
              <a:spAutoFit/>
            </a:bodyPr>
            <a:lstStyle/>
            <a:p>
              <a:r>
                <a:rPr lang="en-US" altLang="zh-CN" sz="1200" dirty="0"/>
                <a:t>CF</a:t>
              </a:r>
              <a:r>
                <a:rPr lang="en-US" altLang="zh-CN" sz="1200" baseline="-25000" dirty="0"/>
                <a:t>3</a:t>
              </a:r>
              <a:r>
                <a:rPr lang="en-US" altLang="zh-CN" sz="1200" baseline="30000" dirty="0"/>
                <a:t>+</a:t>
              </a:r>
              <a:endParaRPr lang="zh-CN" altLang="en-US" sz="1200" baseline="30000"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13502"/>
            <a:ext cx="7772400" cy="710952"/>
          </a:xfrm>
        </p:spPr>
        <p:txBody>
          <a:bodyPr/>
          <a:lstStyle/>
          <a:p>
            <a:pPr eaLnBrk="1" hangingPunct="1"/>
            <a:r>
              <a:rPr lang="zh-CN" altLang="en-US" dirty="0">
                <a:solidFill>
                  <a:schemeClr val="tx1"/>
                </a:solidFill>
              </a:rPr>
              <a:t>湿法腐蚀</a:t>
            </a:r>
          </a:p>
        </p:txBody>
      </p:sp>
      <p:sp>
        <p:nvSpPr>
          <p:cNvPr id="25606" name="Rectangle 3"/>
          <p:cNvSpPr>
            <a:spLocks noGrp="1" noChangeArrowheads="1"/>
          </p:cNvSpPr>
          <p:nvPr>
            <p:ph type="body" idx="1"/>
          </p:nvPr>
        </p:nvSpPr>
        <p:spPr>
          <a:xfrm>
            <a:off x="251520" y="852873"/>
            <a:ext cx="8206680" cy="2288095"/>
          </a:xfrm>
        </p:spPr>
        <p:txBody>
          <a:bodyPr/>
          <a:lstStyle/>
          <a:p>
            <a:pPr algn="just" eaLnBrk="1" hangingPunct="1"/>
            <a:r>
              <a:rPr lang="zh-CN" altLang="en-US" sz="2000" b="1" dirty="0">
                <a:solidFill>
                  <a:srgbClr val="C00000"/>
                </a:solidFill>
              </a:rPr>
              <a:t>湿法化学腐蚀</a:t>
            </a:r>
            <a:r>
              <a:rPr lang="en-US" altLang="zh-CN" sz="2000" b="1" dirty="0">
                <a:solidFill>
                  <a:srgbClr val="C00000"/>
                </a:solidFill>
              </a:rPr>
              <a:t>(wet chemical etching)</a:t>
            </a:r>
            <a:r>
              <a:rPr lang="zh-CN" altLang="en-US" sz="2000" b="1" dirty="0"/>
              <a:t>：</a:t>
            </a:r>
            <a:r>
              <a:rPr lang="zh-CN" altLang="en-US" sz="2000" dirty="0"/>
              <a:t>利用化学腐蚀液，通过化学反应腐蚀掉需要去掉的部分，不需要被腐蚀的地方有光刻胶或介质掩膜保护。湿法腐蚀适合对多晶硅、氧化物、氮化物、金属与</a:t>
            </a:r>
            <a:r>
              <a:rPr lang="en-US" altLang="zh-CN" sz="2000" dirty="0"/>
              <a:t>III-V</a:t>
            </a:r>
            <a:r>
              <a:rPr lang="zh-CN" altLang="en-US" sz="2000" dirty="0"/>
              <a:t>族化合物等进行整片（整个晶圆表面）腐蚀，包含三个主要步骤：</a:t>
            </a:r>
            <a:endParaRPr lang="en-US" altLang="zh-CN" sz="2000" dirty="0"/>
          </a:p>
          <a:p>
            <a:pPr marL="792000" indent="-324000" algn="just" eaLnBrk="1" hangingPunct="1">
              <a:spcBef>
                <a:spcPts val="0"/>
              </a:spcBef>
              <a:buFont typeface="+mj-ea"/>
              <a:buAutoNum type="circleNumDbPlain"/>
            </a:pPr>
            <a:r>
              <a:rPr lang="zh-CN" altLang="en-US" sz="2000" dirty="0"/>
              <a:t>反应物通过扩散输运至反应表面；</a:t>
            </a:r>
            <a:endParaRPr lang="en-US" altLang="zh-CN" sz="2000" dirty="0"/>
          </a:p>
          <a:p>
            <a:pPr marL="792000" indent="-324000" algn="just" eaLnBrk="1" hangingPunct="1">
              <a:spcBef>
                <a:spcPts val="0"/>
              </a:spcBef>
              <a:buFont typeface="+mj-ea"/>
              <a:buAutoNum type="circleNumDbPlain"/>
            </a:pPr>
            <a:r>
              <a:rPr lang="zh-CN" altLang="en-US" sz="2000" dirty="0"/>
              <a:t>化学反应在表面发生；</a:t>
            </a:r>
            <a:endParaRPr lang="en-US" altLang="zh-CN" sz="2000" dirty="0"/>
          </a:p>
          <a:p>
            <a:pPr marL="792000" indent="-324000" algn="just" eaLnBrk="1" hangingPunct="1">
              <a:spcBef>
                <a:spcPts val="0"/>
              </a:spcBef>
              <a:buFont typeface="+mj-ea"/>
              <a:buAutoNum type="circleNumDbPlain"/>
            </a:pPr>
            <a:r>
              <a:rPr lang="zh-CN" altLang="en-US" sz="2000" dirty="0"/>
              <a:t>反应生成物通过扩散离开表面。</a:t>
            </a:r>
            <a:endParaRPr lang="en-US" altLang="zh-CN" sz="2000" dirty="0"/>
          </a:p>
          <a:p>
            <a:pPr marL="342000" algn="just" eaLnBrk="1" hangingPunct="1">
              <a:spcBef>
                <a:spcPts val="600"/>
              </a:spcBef>
              <a:buFont typeface="Arial" panose="020B0604020202020204" pitchFamily="34" charset="0"/>
              <a:buChar char="•"/>
            </a:pPr>
            <a:endParaRPr lang="en-US" altLang="zh-CN" sz="2000" dirty="0"/>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28</a:t>
            </a:fld>
            <a:endParaRPr lang="en-US" altLang="zh-CN"/>
          </a:p>
        </p:txBody>
      </p:sp>
      <p:pic>
        <p:nvPicPr>
          <p:cNvPr id="7" name="图片 6">
            <a:extLst>
              <a:ext uri="{FF2B5EF4-FFF2-40B4-BE49-F238E27FC236}">
                <a16:creationId xmlns:a16="http://schemas.microsoft.com/office/drawing/2014/main" id="{FE37D072-13CA-4811-B7CB-E2024831A4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515" y="3046654"/>
            <a:ext cx="2685613" cy="1835981"/>
          </a:xfrm>
          <a:prstGeom prst="rect">
            <a:avLst/>
          </a:prstGeom>
        </p:spPr>
      </p:pic>
      <p:sp>
        <p:nvSpPr>
          <p:cNvPr id="8" name="矩形 7">
            <a:extLst>
              <a:ext uri="{FF2B5EF4-FFF2-40B4-BE49-F238E27FC236}">
                <a16:creationId xmlns:a16="http://schemas.microsoft.com/office/drawing/2014/main" id="{576C0774-ED9E-4E49-81AC-3754D4420781}"/>
              </a:ext>
            </a:extLst>
          </p:cNvPr>
          <p:cNvSpPr/>
          <p:nvPr/>
        </p:nvSpPr>
        <p:spPr>
          <a:xfrm>
            <a:off x="3660611" y="4754030"/>
            <a:ext cx="1441420" cy="307777"/>
          </a:xfrm>
          <a:prstGeom prst="rect">
            <a:avLst/>
          </a:prstGeom>
        </p:spPr>
        <p:txBody>
          <a:bodyPr wrap="none">
            <a:spAutoFit/>
          </a:bodyPr>
          <a:lstStyle/>
          <a:p>
            <a:pPr marL="0" lvl="1" algn="just" eaLnBrk="1" hangingPunct="1"/>
            <a:r>
              <a:rPr lang="zh-CN" altLang="en-US" sz="1400" b="1" dirty="0"/>
              <a:t>湿法腐蚀示意图</a:t>
            </a:r>
          </a:p>
        </p:txBody>
      </p:sp>
      <p:sp>
        <p:nvSpPr>
          <p:cNvPr id="13" name="Rectangle 3">
            <a:extLst>
              <a:ext uri="{FF2B5EF4-FFF2-40B4-BE49-F238E27FC236}">
                <a16:creationId xmlns:a16="http://schemas.microsoft.com/office/drawing/2014/main" id="{44F9FC1D-8E28-B497-CE40-905C063516BC}"/>
              </a:ext>
            </a:extLst>
          </p:cNvPr>
          <p:cNvSpPr txBox="1">
            <a:spLocks noChangeArrowheads="1"/>
          </p:cNvSpPr>
          <p:nvPr/>
        </p:nvSpPr>
        <p:spPr bwMode="auto">
          <a:xfrm>
            <a:off x="251520" y="5068980"/>
            <a:ext cx="8206680" cy="2288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2800">
                <a:solidFill>
                  <a:schemeClr val="tx1"/>
                </a:solidFill>
                <a:latin typeface="+mn-lt"/>
                <a:ea typeface="+mn-ea"/>
              </a:defRPr>
            </a:lvl2pPr>
            <a:lvl3pPr marL="1143000" indent="-228600" algn="just" rtl="0" eaLnBrk="0" fontAlgn="base" hangingPunct="0">
              <a:spcBef>
                <a:spcPct val="20000"/>
              </a:spcBef>
              <a:spcAft>
                <a:spcPct val="0"/>
              </a:spcAft>
              <a:buChar char="•"/>
              <a:defRPr kumimoji="1" sz="2400">
                <a:solidFill>
                  <a:schemeClr val="tx1"/>
                </a:solidFill>
                <a:latin typeface="+mn-lt"/>
                <a:ea typeface="+mn-ea"/>
              </a:defRPr>
            </a:lvl3pPr>
            <a:lvl4pPr marL="1600200" indent="-228600" algn="just" rtl="0" eaLnBrk="0" fontAlgn="base" hangingPunct="0">
              <a:spcBef>
                <a:spcPct val="20000"/>
              </a:spcBef>
              <a:spcAft>
                <a:spcPct val="0"/>
              </a:spcAft>
              <a:buChar char="–"/>
              <a:defRPr kumimoji="1" sz="20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r>
              <a:rPr lang="zh-CN" altLang="en-US" sz="2000" kern="0" dirty="0"/>
              <a:t>湿法腐蚀速率快、各向异性差、成本低、简单易行，腐蚀厚度可以达到整个硅片的厚度，具有较高的机械灵敏度；缺点在于腐蚀厚度控制不精确，存在侧蚀问题。</a:t>
            </a:r>
            <a:endParaRPr lang="en-US" altLang="zh-CN" sz="2000" kern="0" dirty="0"/>
          </a:p>
        </p:txBody>
      </p:sp>
    </p:spTree>
    <p:extLst>
      <p:ext uri="{BB962C8B-B14F-4D97-AF65-F5344CB8AC3E}">
        <p14:creationId xmlns:p14="http://schemas.microsoft.com/office/powerpoint/2010/main" val="1682521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436101"/>
            <a:ext cx="7772400" cy="710952"/>
          </a:xfrm>
        </p:spPr>
        <p:txBody>
          <a:bodyPr/>
          <a:lstStyle/>
          <a:p>
            <a:pPr eaLnBrk="1" hangingPunct="1"/>
            <a:r>
              <a:rPr lang="zh-CN" altLang="en-US" dirty="0">
                <a:solidFill>
                  <a:schemeClr val="tx1"/>
                </a:solidFill>
              </a:rPr>
              <a:t>湿法腐蚀</a:t>
            </a:r>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29</a:t>
            </a:fld>
            <a:endParaRPr lang="en-US" altLang="zh-CN"/>
          </a:p>
        </p:txBody>
      </p:sp>
      <p:sp>
        <p:nvSpPr>
          <p:cNvPr id="13" name="Rectangle 3">
            <a:extLst>
              <a:ext uri="{FF2B5EF4-FFF2-40B4-BE49-F238E27FC236}">
                <a16:creationId xmlns:a16="http://schemas.microsoft.com/office/drawing/2014/main" id="{44F9FC1D-8E28-B497-CE40-905C063516BC}"/>
              </a:ext>
            </a:extLst>
          </p:cNvPr>
          <p:cNvSpPr txBox="1">
            <a:spLocks noChangeArrowheads="1"/>
          </p:cNvSpPr>
          <p:nvPr/>
        </p:nvSpPr>
        <p:spPr bwMode="auto">
          <a:xfrm>
            <a:off x="251520" y="5066945"/>
            <a:ext cx="8206680" cy="2288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2800">
                <a:solidFill>
                  <a:schemeClr val="tx1"/>
                </a:solidFill>
                <a:latin typeface="+mn-lt"/>
                <a:ea typeface="+mn-ea"/>
              </a:defRPr>
            </a:lvl2pPr>
            <a:lvl3pPr marL="1143000" indent="-228600" algn="just" rtl="0" eaLnBrk="0" fontAlgn="base" hangingPunct="0">
              <a:spcBef>
                <a:spcPct val="20000"/>
              </a:spcBef>
              <a:spcAft>
                <a:spcPct val="0"/>
              </a:spcAft>
              <a:buChar char="•"/>
              <a:defRPr kumimoji="1" sz="2400">
                <a:solidFill>
                  <a:schemeClr val="tx1"/>
                </a:solidFill>
                <a:latin typeface="+mn-lt"/>
                <a:ea typeface="+mn-ea"/>
              </a:defRPr>
            </a:lvl3pPr>
            <a:lvl4pPr marL="1600200" indent="-228600" algn="just" rtl="0" eaLnBrk="0" fontAlgn="base" hangingPunct="0">
              <a:spcBef>
                <a:spcPct val="20000"/>
              </a:spcBef>
              <a:spcAft>
                <a:spcPct val="0"/>
              </a:spcAft>
              <a:buChar char="–"/>
              <a:defRPr kumimoji="1" sz="20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endParaRPr lang="en-US" altLang="zh-CN" sz="2000" kern="0" dirty="0"/>
          </a:p>
        </p:txBody>
      </p:sp>
      <p:graphicFrame>
        <p:nvGraphicFramePr>
          <p:cNvPr id="9" name="表格 10">
            <a:extLst>
              <a:ext uri="{FF2B5EF4-FFF2-40B4-BE49-F238E27FC236}">
                <a16:creationId xmlns:a16="http://schemas.microsoft.com/office/drawing/2014/main" id="{55D24E25-FCCD-2B35-3D31-D8B7A46AFB49}"/>
              </a:ext>
            </a:extLst>
          </p:cNvPr>
          <p:cNvGraphicFramePr>
            <a:graphicFrameLocks noGrp="1"/>
          </p:cNvGraphicFramePr>
          <p:nvPr>
            <p:extLst>
              <p:ext uri="{D42A27DB-BD31-4B8C-83A1-F6EECF244321}">
                <p14:modId xmlns:p14="http://schemas.microsoft.com/office/powerpoint/2010/main" val="3997519254"/>
              </p:ext>
            </p:extLst>
          </p:nvPr>
        </p:nvGraphicFramePr>
        <p:xfrm>
          <a:off x="409204" y="1519351"/>
          <a:ext cx="8325592" cy="3781857"/>
        </p:xfrm>
        <a:graphic>
          <a:graphicData uri="http://schemas.openxmlformats.org/drawingml/2006/table">
            <a:tbl>
              <a:tblPr firstRow="1" bandRow="1">
                <a:tableStyleId>{5C22544A-7EE6-4342-B048-85BDC9FD1C3A}</a:tableStyleId>
              </a:tblPr>
              <a:tblGrid>
                <a:gridCol w="994444">
                  <a:extLst>
                    <a:ext uri="{9D8B030D-6E8A-4147-A177-3AD203B41FA5}">
                      <a16:colId xmlns:a16="http://schemas.microsoft.com/office/drawing/2014/main" val="590199294"/>
                    </a:ext>
                  </a:extLst>
                </a:gridCol>
                <a:gridCol w="3240360">
                  <a:extLst>
                    <a:ext uri="{9D8B030D-6E8A-4147-A177-3AD203B41FA5}">
                      <a16:colId xmlns:a16="http://schemas.microsoft.com/office/drawing/2014/main" val="64109014"/>
                    </a:ext>
                  </a:extLst>
                </a:gridCol>
                <a:gridCol w="1224136">
                  <a:extLst>
                    <a:ext uri="{9D8B030D-6E8A-4147-A177-3AD203B41FA5}">
                      <a16:colId xmlns:a16="http://schemas.microsoft.com/office/drawing/2014/main" val="1403868628"/>
                    </a:ext>
                  </a:extLst>
                </a:gridCol>
                <a:gridCol w="2866652">
                  <a:extLst>
                    <a:ext uri="{9D8B030D-6E8A-4147-A177-3AD203B41FA5}">
                      <a16:colId xmlns:a16="http://schemas.microsoft.com/office/drawing/2014/main" val="1840357893"/>
                    </a:ext>
                  </a:extLst>
                </a:gridCol>
              </a:tblGrid>
              <a:tr h="386990">
                <a:tc>
                  <a:txBody>
                    <a:bodyPr/>
                    <a:lstStyle/>
                    <a:p>
                      <a:pPr algn="ctr"/>
                      <a:r>
                        <a:rPr lang="zh-CN" altLang="en-US" sz="1400" b="0" dirty="0">
                          <a:solidFill>
                            <a:schemeClr val="tx1"/>
                          </a:solidFill>
                          <a:latin typeface="仿宋" panose="02010609060101010101" pitchFamily="49" charset="-122"/>
                          <a:ea typeface="仿宋" panose="02010609060101010101" pitchFamily="49" charset="-122"/>
                        </a:rPr>
                        <a:t>材料</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仿宋" panose="02010609060101010101" pitchFamily="49" charset="-122"/>
                          <a:ea typeface="仿宋" panose="02010609060101010101" pitchFamily="49" charset="-122"/>
                        </a:rPr>
                        <a:t>刻蚀剂</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仿宋" panose="02010609060101010101" pitchFamily="49" charset="-122"/>
                          <a:ea typeface="仿宋" panose="02010609060101010101" pitchFamily="49" charset="-122"/>
                        </a:rPr>
                        <a:t>材料</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仿宋" panose="02010609060101010101" pitchFamily="49" charset="-122"/>
                          <a:ea typeface="仿宋" panose="02010609060101010101" pitchFamily="49" charset="-122"/>
                        </a:rPr>
                        <a:t>腐蚀剂</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2892901"/>
                  </a:ext>
                </a:extLst>
              </a:tr>
              <a:tr h="439594">
                <a:tc>
                  <a:txBody>
                    <a:bodyPr/>
                    <a:lstStyle/>
                    <a:p>
                      <a:pPr algn="ctr"/>
                      <a:r>
                        <a:rPr lang="en-US" altLang="zh-CN" sz="1400" dirty="0">
                          <a:solidFill>
                            <a:schemeClr val="tx1"/>
                          </a:solidFill>
                        </a:rPr>
                        <a:t>SiO</a:t>
                      </a:r>
                      <a:r>
                        <a:rPr lang="en-US" altLang="zh-CN" sz="1400" baseline="-25000" dirty="0">
                          <a:solidFill>
                            <a:schemeClr val="tx1"/>
                          </a:solidFill>
                        </a:rPr>
                        <a:t>2</a:t>
                      </a:r>
                      <a:endParaRPr lang="zh-CN" altLang="en-US" sz="1400" baseline="-25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HF</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Si</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KOH+H2O</a:t>
                      </a:r>
                      <a:r>
                        <a:rPr lang="zh-CN" altLang="en-US" sz="1400" dirty="0">
                          <a:solidFill>
                            <a:schemeClr val="tx1"/>
                          </a:solidFill>
                        </a:rPr>
                        <a:t>或</a:t>
                      </a:r>
                      <a:r>
                        <a:rPr lang="en-US" altLang="zh-CN" sz="1400" dirty="0">
                          <a:solidFill>
                            <a:schemeClr val="tx1"/>
                          </a:solidFill>
                        </a:rPr>
                        <a:t>HNO3+HF+H2O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393104"/>
                  </a:ext>
                </a:extLst>
              </a:tr>
              <a:tr h="612000">
                <a:tc>
                  <a:txBody>
                    <a:bodyPr/>
                    <a:lstStyle/>
                    <a:p>
                      <a:pPr algn="ctr">
                        <a:lnSpc>
                          <a:spcPct val="125000"/>
                        </a:lnSpc>
                      </a:pPr>
                      <a:r>
                        <a:rPr lang="en-US" altLang="zh-CN" sz="1400" dirty="0">
                          <a:solidFill>
                            <a:schemeClr val="tx1"/>
                          </a:solidFill>
                        </a:rPr>
                        <a:t>InP, </a:t>
                      </a:r>
                      <a:r>
                        <a:rPr lang="en-US" altLang="zh-CN" sz="1400" dirty="0" err="1">
                          <a:solidFill>
                            <a:schemeClr val="tx1"/>
                          </a:solidFill>
                        </a:rPr>
                        <a:t>InGaP</a:t>
                      </a:r>
                      <a:r>
                        <a:rPr lang="en-US" altLang="zh-CN" sz="1400" dirty="0">
                          <a:solidFill>
                            <a:schemeClr val="tx1"/>
                          </a:solidFill>
                        </a:rPr>
                        <a:t>, </a:t>
                      </a:r>
                      <a:r>
                        <a:rPr lang="en-US" altLang="zh-CN" sz="1400" dirty="0" err="1">
                          <a:solidFill>
                            <a:schemeClr val="tx1"/>
                          </a:solidFill>
                        </a:rPr>
                        <a:t>InAlP</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HCl</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Bef>
                          <a:spcPts val="600"/>
                        </a:spcBef>
                      </a:pPr>
                      <a:r>
                        <a:rPr lang="en-US" altLang="zh-CN" sz="1400" dirty="0">
                          <a:solidFill>
                            <a:schemeClr val="tx1"/>
                          </a:solidFill>
                        </a:rPr>
                        <a:t>InGaAs, GaAs, </a:t>
                      </a:r>
                      <a:r>
                        <a:rPr lang="en-US" altLang="zh-CN" sz="1400" dirty="0" err="1">
                          <a:solidFill>
                            <a:schemeClr val="tx1"/>
                          </a:solidFill>
                        </a:rPr>
                        <a:t>AlGaAs</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pPr>
                      <a:r>
                        <a:rPr lang="en-US" altLang="zh-CN" sz="1400" dirty="0">
                          <a:solidFill>
                            <a:schemeClr val="tx1"/>
                          </a:solidFill>
                        </a:rPr>
                        <a:t>H</a:t>
                      </a:r>
                      <a:r>
                        <a:rPr lang="en-US" altLang="zh-CN" sz="1400" baseline="-25000" dirty="0">
                          <a:solidFill>
                            <a:schemeClr val="tx1"/>
                          </a:solidFill>
                        </a:rPr>
                        <a:t>3</a:t>
                      </a:r>
                      <a:r>
                        <a:rPr lang="en-US" altLang="zh-CN" sz="1400" dirty="0">
                          <a:solidFill>
                            <a:schemeClr val="tx1"/>
                          </a:solidFill>
                        </a:rPr>
                        <a:t>PO</a:t>
                      </a:r>
                      <a:r>
                        <a:rPr lang="en-US" altLang="zh-CN" sz="1400" baseline="-25000" dirty="0">
                          <a:solidFill>
                            <a:schemeClr val="tx1"/>
                          </a:solidFill>
                        </a:rPr>
                        <a:t>4</a:t>
                      </a:r>
                      <a:r>
                        <a:rPr lang="en-US" altLang="zh-CN" sz="1400" dirty="0">
                          <a:solidFill>
                            <a:schemeClr val="tx1"/>
                          </a:solidFill>
                        </a:rPr>
                        <a:t>+H</a:t>
                      </a:r>
                      <a:r>
                        <a:rPr lang="en-US" altLang="zh-CN" sz="1400" baseline="-25000" dirty="0">
                          <a:solidFill>
                            <a:schemeClr val="tx1"/>
                          </a:solidFill>
                        </a:rPr>
                        <a:t>2</a:t>
                      </a:r>
                      <a:r>
                        <a:rPr lang="en-US" altLang="zh-CN" sz="1400" dirty="0">
                          <a:solidFill>
                            <a:schemeClr val="tx1"/>
                          </a:solidFill>
                        </a:rPr>
                        <a:t>O</a:t>
                      </a:r>
                      <a:r>
                        <a:rPr lang="en-US" altLang="zh-CN" sz="1400" baseline="-25000" dirty="0">
                          <a:solidFill>
                            <a:schemeClr val="tx1"/>
                          </a:solidFill>
                        </a:rPr>
                        <a:t>2</a:t>
                      </a:r>
                      <a:r>
                        <a:rPr lang="zh-CN" altLang="en-US" sz="1400" baseline="0" dirty="0">
                          <a:solidFill>
                            <a:schemeClr val="tx1"/>
                          </a:solidFill>
                        </a:rPr>
                        <a:t>或</a:t>
                      </a:r>
                      <a:r>
                        <a:rPr lang="en-US" altLang="zh-CN" sz="1400" baseline="0" dirty="0">
                          <a:solidFill>
                            <a:schemeClr val="tx1"/>
                          </a:solidFill>
                        </a:rPr>
                        <a:t>NH</a:t>
                      </a:r>
                      <a:r>
                        <a:rPr lang="en-US" altLang="zh-CN" sz="1400" baseline="-25000" dirty="0">
                          <a:solidFill>
                            <a:schemeClr val="tx1"/>
                          </a:solidFill>
                        </a:rPr>
                        <a:t>4</a:t>
                      </a:r>
                      <a:r>
                        <a:rPr lang="en-US" altLang="zh-CN" sz="1400" baseline="0" dirty="0">
                          <a:solidFill>
                            <a:schemeClr val="tx1"/>
                          </a:solidFill>
                        </a:rPr>
                        <a:t>OH+H</a:t>
                      </a:r>
                      <a:r>
                        <a:rPr lang="en-US" altLang="zh-CN" sz="1400" baseline="-25000" dirty="0">
                          <a:solidFill>
                            <a:schemeClr val="tx1"/>
                          </a:solidFill>
                        </a:rPr>
                        <a:t>2</a:t>
                      </a:r>
                      <a:r>
                        <a:rPr lang="en-US" altLang="zh-CN" sz="1400" baseline="0" dirty="0">
                          <a:solidFill>
                            <a:schemeClr val="tx1"/>
                          </a:solidFill>
                        </a:rPr>
                        <a:t>O</a:t>
                      </a:r>
                      <a:r>
                        <a:rPr lang="en-US" altLang="zh-CN" sz="1400" baseline="-25000" dirty="0">
                          <a:solidFill>
                            <a:schemeClr val="tx1"/>
                          </a:solidFill>
                        </a:rPr>
                        <a:t>2</a:t>
                      </a:r>
                      <a:endParaRPr lang="en-US" altLang="zh-CN" sz="1400" baseline="0" dirty="0">
                        <a:solidFill>
                          <a:schemeClr val="tx1"/>
                        </a:solidFill>
                      </a:endParaRPr>
                    </a:p>
                    <a:p>
                      <a:pPr algn="ctr">
                        <a:lnSpc>
                          <a:spcPct val="125000"/>
                        </a:lnSpc>
                      </a:pPr>
                      <a:r>
                        <a:rPr lang="en-US" altLang="zh-CN" sz="1400" baseline="0" dirty="0">
                          <a:solidFill>
                            <a:schemeClr val="tx1"/>
                          </a:solidFill>
                        </a:rPr>
                        <a:t>(Al&gt;70%</a:t>
                      </a:r>
                      <a:r>
                        <a:rPr lang="zh-CN" altLang="en-US" sz="1400" baseline="0" dirty="0">
                          <a:solidFill>
                            <a:schemeClr val="tx1"/>
                          </a:solidFill>
                        </a:rPr>
                        <a:t>时为</a:t>
                      </a:r>
                      <a:r>
                        <a:rPr lang="en-US" altLang="zh-CN" sz="1400" baseline="0" dirty="0" err="1">
                          <a:solidFill>
                            <a:schemeClr val="tx1"/>
                          </a:solidFill>
                        </a:rPr>
                        <a:t>HF+HCl</a:t>
                      </a:r>
                      <a:r>
                        <a:rPr lang="en-US" altLang="zh-CN" sz="1400" baseline="0" dirty="0">
                          <a:solidFill>
                            <a:schemeClr val="tx1"/>
                          </a:solidFill>
                        </a:rPr>
                        <a:t>)</a:t>
                      </a:r>
                      <a:endParaRPr lang="zh-CN" altLang="en-US" sz="1400" baseline="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683816"/>
                  </a:ext>
                </a:extLst>
              </a:tr>
              <a:tr h="386990">
                <a:tc>
                  <a:txBody>
                    <a:bodyPr/>
                    <a:lstStyle/>
                    <a:p>
                      <a:pPr algn="ctr"/>
                      <a:r>
                        <a:rPr lang="en-US" altLang="zh-CN" sz="1400" dirty="0">
                          <a:solidFill>
                            <a:schemeClr val="tx1"/>
                          </a:solidFill>
                        </a:rPr>
                        <a:t>Al</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H</a:t>
                      </a:r>
                      <a:r>
                        <a:rPr lang="en-US" altLang="zh-CN" sz="1400" baseline="-25000" dirty="0">
                          <a:solidFill>
                            <a:schemeClr val="tx1"/>
                          </a:solidFill>
                        </a:rPr>
                        <a:t>3</a:t>
                      </a:r>
                      <a:r>
                        <a:rPr lang="en-US" altLang="zh-CN" sz="1400" dirty="0">
                          <a:solidFill>
                            <a:schemeClr val="tx1"/>
                          </a:solidFill>
                        </a:rPr>
                        <a:t>PO</a:t>
                      </a:r>
                      <a:r>
                        <a:rPr lang="en-US" altLang="zh-CN" sz="1400" baseline="-25000" dirty="0">
                          <a:solidFill>
                            <a:schemeClr val="tx1"/>
                          </a:solidFill>
                        </a:rPr>
                        <a:t>4</a:t>
                      </a:r>
                      <a:r>
                        <a:rPr lang="en-US" altLang="zh-CN" sz="1400" dirty="0">
                          <a:solidFill>
                            <a:schemeClr val="tx1"/>
                          </a:solidFill>
                        </a:rPr>
                        <a:t>+HNO</a:t>
                      </a:r>
                      <a:r>
                        <a:rPr lang="en-US" altLang="zh-CN" sz="1400" baseline="-25000" dirty="0">
                          <a:solidFill>
                            <a:schemeClr val="tx1"/>
                          </a:solidFill>
                        </a:rPr>
                        <a:t>3</a:t>
                      </a:r>
                      <a:r>
                        <a:rPr lang="en-US" altLang="zh-CN" sz="1400" dirty="0">
                          <a:solidFill>
                            <a:schemeClr val="tx1"/>
                          </a:solidFill>
                        </a:rPr>
                        <a:t>+CH</a:t>
                      </a:r>
                      <a:r>
                        <a:rPr lang="en-US" altLang="zh-CN" sz="1400" baseline="-25000" dirty="0">
                          <a:solidFill>
                            <a:schemeClr val="tx1"/>
                          </a:solidFill>
                        </a:rPr>
                        <a:t>3</a:t>
                      </a:r>
                      <a:r>
                        <a:rPr lang="en-US" altLang="zh-CN" sz="1400" dirty="0">
                          <a:solidFill>
                            <a:schemeClr val="tx1"/>
                          </a:solidFill>
                        </a:rPr>
                        <a:t>COOH+H</a:t>
                      </a:r>
                      <a:r>
                        <a:rPr lang="en-US" altLang="zh-CN" sz="1400" baseline="-25000" dirty="0">
                          <a:solidFill>
                            <a:schemeClr val="tx1"/>
                          </a:solidFill>
                        </a:rPr>
                        <a:t>2</a:t>
                      </a:r>
                      <a:r>
                        <a:rPr lang="en-US" altLang="zh-CN" sz="1400" dirty="0">
                          <a:solidFill>
                            <a:schemeClr val="tx1"/>
                          </a:solidFill>
                        </a:rPr>
                        <a:t>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GaP</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KOH+K</a:t>
                      </a:r>
                      <a:r>
                        <a:rPr lang="en-US" altLang="zh-CN" sz="1400" baseline="-25000" dirty="0">
                          <a:solidFill>
                            <a:schemeClr val="tx1"/>
                          </a:solidFill>
                        </a:rPr>
                        <a:t>3</a:t>
                      </a:r>
                      <a:r>
                        <a:rPr lang="en-US" altLang="zh-CN" sz="1400" baseline="0" dirty="0">
                          <a:solidFill>
                            <a:schemeClr val="tx1"/>
                          </a:solidFill>
                        </a:rPr>
                        <a:t>[Fe(CN)</a:t>
                      </a:r>
                      <a:r>
                        <a:rPr lang="en-US" altLang="zh-CN" sz="1400" baseline="-25000" dirty="0">
                          <a:solidFill>
                            <a:schemeClr val="tx1"/>
                          </a:solidFill>
                        </a:rPr>
                        <a:t>6</a:t>
                      </a:r>
                      <a:r>
                        <a:rPr lang="en-US" altLang="zh-CN" sz="1400" baseline="0" dirty="0">
                          <a:solidFill>
                            <a:schemeClr val="tx1"/>
                          </a:solidFill>
                        </a:rPr>
                        <a:t>]</a:t>
                      </a:r>
                      <a:endParaRPr lang="zh-CN" altLang="en-US" sz="1400" baseline="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206905"/>
                  </a:ext>
                </a:extLst>
              </a:tr>
              <a:tr h="386990">
                <a:tc>
                  <a:txBody>
                    <a:bodyPr/>
                    <a:lstStyle/>
                    <a:p>
                      <a:pPr algn="ctr"/>
                      <a:r>
                        <a:rPr lang="en-US" altLang="zh-CN" sz="1400" dirty="0">
                          <a:solidFill>
                            <a:schemeClr val="tx1"/>
                          </a:solidFill>
                        </a:rPr>
                        <a:t>Si</a:t>
                      </a:r>
                      <a:r>
                        <a:rPr lang="en-US" altLang="zh-CN" sz="1400" baseline="-25000" dirty="0">
                          <a:solidFill>
                            <a:schemeClr val="tx1"/>
                          </a:solidFill>
                        </a:rPr>
                        <a:t>3</a:t>
                      </a:r>
                      <a:r>
                        <a:rPr lang="en-US" altLang="zh-CN" sz="1400" dirty="0">
                          <a:solidFill>
                            <a:schemeClr val="tx1"/>
                          </a:solidFill>
                        </a:rPr>
                        <a:t>N</a:t>
                      </a:r>
                      <a:r>
                        <a:rPr lang="en-US" altLang="zh-CN" sz="1400" baseline="-25000" dirty="0">
                          <a:solidFill>
                            <a:schemeClr val="tx1"/>
                          </a:solidFill>
                        </a:rPr>
                        <a:t>4</a:t>
                      </a:r>
                      <a:endParaRPr lang="zh-CN" altLang="en-US" sz="1400" baseline="-25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solidFill>
                            <a:schemeClr val="tx1"/>
                          </a:solidFill>
                        </a:rPr>
                        <a:t>缓冲</a:t>
                      </a:r>
                      <a:r>
                        <a:rPr lang="en-US" altLang="zh-CN" sz="1400" dirty="0">
                          <a:solidFill>
                            <a:schemeClr val="tx1"/>
                          </a:solidFill>
                        </a:rPr>
                        <a:t>HF</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Cu</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FeCl</a:t>
                      </a:r>
                      <a:r>
                        <a:rPr lang="en-US" altLang="zh-CN" sz="1400" baseline="-25000" dirty="0">
                          <a:solidFill>
                            <a:schemeClr val="tx1"/>
                          </a:solidFill>
                        </a:rPr>
                        <a:t>3</a:t>
                      </a:r>
                      <a:endParaRPr lang="zh-CN" altLang="en-US" sz="1400" baseline="-25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9337488"/>
                  </a:ext>
                </a:extLst>
              </a:tr>
              <a:tr h="540728">
                <a:tc>
                  <a:txBody>
                    <a:bodyPr/>
                    <a:lstStyle/>
                    <a:p>
                      <a:pPr algn="ctr"/>
                      <a:r>
                        <a:rPr lang="en-US" altLang="zh-CN" sz="1400" dirty="0">
                          <a:solidFill>
                            <a:schemeClr val="tx1"/>
                          </a:solidFill>
                        </a:rPr>
                        <a:t>Mo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I</a:t>
                      </a:r>
                      <a:r>
                        <a:rPr lang="en-US" altLang="zh-CN" sz="1400" baseline="-25000" dirty="0">
                          <a:solidFill>
                            <a:schemeClr val="tx1"/>
                          </a:solidFill>
                        </a:rPr>
                        <a:t>2</a:t>
                      </a:r>
                      <a:r>
                        <a:rPr lang="en-US" altLang="zh-CN" sz="1400" dirty="0">
                          <a:solidFill>
                            <a:schemeClr val="tx1"/>
                          </a:solidFill>
                        </a:rPr>
                        <a:t>+H</a:t>
                      </a:r>
                      <a:r>
                        <a:rPr lang="en-US" altLang="zh-CN" sz="1400" baseline="-25000" dirty="0">
                          <a:solidFill>
                            <a:schemeClr val="tx1"/>
                          </a:solidFill>
                        </a:rPr>
                        <a:t>2</a:t>
                      </a:r>
                      <a:r>
                        <a:rPr lang="en-US" altLang="zh-CN" sz="1400" dirty="0">
                          <a:solidFill>
                            <a:schemeClr val="tx1"/>
                          </a:solidFill>
                        </a:rPr>
                        <a:t>O+H</a:t>
                      </a:r>
                      <a:r>
                        <a:rPr lang="en-US" altLang="zh-CN" sz="1400" baseline="-25000" dirty="0">
                          <a:solidFill>
                            <a:schemeClr val="tx1"/>
                          </a:solidFill>
                        </a:rPr>
                        <a:t>3</a:t>
                      </a:r>
                      <a:r>
                        <a:rPr lang="en-US" altLang="zh-CN" sz="1400" dirty="0">
                          <a:solidFill>
                            <a:schemeClr val="tx1"/>
                          </a:solidFill>
                        </a:rPr>
                        <a:t>PO</a:t>
                      </a:r>
                      <a:r>
                        <a:rPr lang="en-US" altLang="zh-CN" sz="1400" baseline="-25000" dirty="0">
                          <a:solidFill>
                            <a:schemeClr val="tx1"/>
                          </a:solidFill>
                        </a:rPr>
                        <a:t>4</a:t>
                      </a:r>
                      <a:r>
                        <a:rPr lang="en-US" altLang="zh-CN" sz="1400" dirty="0">
                          <a:solidFill>
                            <a:schemeClr val="tx1"/>
                          </a:solidFill>
                        </a:rPr>
                        <a:t>+HNO</a:t>
                      </a:r>
                      <a:r>
                        <a:rPr lang="en-US" altLang="zh-CN" sz="1400" baseline="-25000" dirty="0">
                          <a:solidFill>
                            <a:schemeClr val="tx1"/>
                          </a:solidFill>
                        </a:rPr>
                        <a:t>3</a:t>
                      </a:r>
                      <a:r>
                        <a:rPr lang="en-US" altLang="zh-CN" sz="1400" dirty="0">
                          <a:solidFill>
                            <a:schemeClr val="tx1"/>
                          </a:solidFill>
                        </a:rPr>
                        <a:t>+CH</a:t>
                      </a:r>
                      <a:r>
                        <a:rPr lang="en-US" altLang="zh-CN" sz="1400" baseline="-25000" dirty="0">
                          <a:solidFill>
                            <a:schemeClr val="tx1"/>
                          </a:solidFill>
                        </a:rPr>
                        <a:t>3</a:t>
                      </a:r>
                      <a:r>
                        <a:rPr lang="en-US" altLang="zh-CN" sz="1400" dirty="0">
                          <a:solidFill>
                            <a:schemeClr val="tx1"/>
                          </a:solidFill>
                        </a:rPr>
                        <a:t>COOH+H</a:t>
                      </a:r>
                      <a:r>
                        <a:rPr lang="en-US" altLang="zh-CN" sz="1400" baseline="-25000" dirty="0">
                          <a:solidFill>
                            <a:schemeClr val="tx1"/>
                          </a:solidFill>
                        </a:rPr>
                        <a:t>2</a:t>
                      </a:r>
                      <a:r>
                        <a:rPr lang="en-US" altLang="zh-CN" sz="1400" dirty="0">
                          <a:solidFill>
                            <a:schemeClr val="tx1"/>
                          </a:solidFill>
                        </a:rPr>
                        <a:t>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W</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KH</a:t>
                      </a:r>
                      <a:r>
                        <a:rPr lang="en-US" altLang="zh-CN" sz="1400" baseline="-25000" dirty="0">
                          <a:solidFill>
                            <a:schemeClr val="tx1"/>
                          </a:solidFill>
                        </a:rPr>
                        <a:t>2</a:t>
                      </a:r>
                      <a:r>
                        <a:rPr lang="en-US" altLang="zh-CN" sz="1400" dirty="0">
                          <a:solidFill>
                            <a:schemeClr val="tx1"/>
                          </a:solidFill>
                        </a:rPr>
                        <a:t>PO</a:t>
                      </a:r>
                      <a:r>
                        <a:rPr lang="en-US" altLang="zh-CN" sz="1400" baseline="-25000" dirty="0">
                          <a:solidFill>
                            <a:schemeClr val="tx1"/>
                          </a:solidFill>
                        </a:rPr>
                        <a:t>4</a:t>
                      </a:r>
                      <a:r>
                        <a:rPr lang="en-US" altLang="zh-CN" sz="1400" dirty="0">
                          <a:solidFill>
                            <a:schemeClr val="tx1"/>
                          </a:solidFill>
                        </a:rPr>
                        <a:t>+KOH+Fe(CN)</a:t>
                      </a:r>
                      <a:r>
                        <a:rPr lang="en-US" altLang="zh-CN" sz="1400" baseline="-25000" dirty="0">
                          <a:solidFill>
                            <a:schemeClr val="tx1"/>
                          </a:solidFill>
                        </a:rPr>
                        <a:t>6</a:t>
                      </a:r>
                      <a:r>
                        <a:rPr lang="en-US" altLang="zh-CN" sz="1400" dirty="0">
                          <a:solidFill>
                            <a:schemeClr val="tx1"/>
                          </a:solidFill>
                        </a:rPr>
                        <a:t>+H</a:t>
                      </a:r>
                      <a:r>
                        <a:rPr lang="en-US" altLang="zh-CN" sz="1400" baseline="-25000" dirty="0">
                          <a:solidFill>
                            <a:schemeClr val="tx1"/>
                          </a:solidFill>
                        </a:rPr>
                        <a:t>2</a:t>
                      </a:r>
                      <a:r>
                        <a:rPr lang="en-US" altLang="zh-CN" sz="1400" dirty="0">
                          <a:solidFill>
                            <a:schemeClr val="tx1"/>
                          </a:solidFill>
                        </a:rPr>
                        <a:t>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733878"/>
                  </a:ext>
                </a:extLst>
              </a:tr>
              <a:tr h="386990">
                <a:tc>
                  <a:txBody>
                    <a:bodyPr/>
                    <a:lstStyle/>
                    <a:p>
                      <a:pPr algn="ctr"/>
                      <a:r>
                        <a:rPr lang="en-US" altLang="zh-CN" sz="1400" dirty="0">
                          <a:solidFill>
                            <a:schemeClr val="tx1"/>
                          </a:solidFill>
                        </a:rPr>
                        <a:t>Pt</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HNO</a:t>
                      </a:r>
                      <a:r>
                        <a:rPr lang="en-US" altLang="zh-CN" sz="1400" baseline="-25000" dirty="0">
                          <a:solidFill>
                            <a:schemeClr val="tx1"/>
                          </a:solidFill>
                        </a:rPr>
                        <a:t>3</a:t>
                      </a:r>
                      <a:r>
                        <a:rPr lang="en-US" altLang="zh-CN" sz="1400" dirty="0">
                          <a:solidFill>
                            <a:schemeClr val="tx1"/>
                          </a:solidFill>
                        </a:rPr>
                        <a:t>+HCl+H</a:t>
                      </a:r>
                      <a:r>
                        <a:rPr lang="en-US" altLang="zh-CN" sz="1400" baseline="-25000" dirty="0">
                          <a:solidFill>
                            <a:schemeClr val="tx1"/>
                          </a:solidFill>
                        </a:rPr>
                        <a:t>2</a:t>
                      </a:r>
                      <a:r>
                        <a:rPr lang="en-US" altLang="zh-CN" sz="1400" dirty="0">
                          <a:solidFill>
                            <a:schemeClr val="tx1"/>
                          </a:solidFill>
                        </a:rPr>
                        <a:t>O</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err="1">
                          <a:solidFill>
                            <a:schemeClr val="tx1"/>
                          </a:solidFill>
                        </a:rPr>
                        <a:t>GaN</a:t>
                      </a:r>
                      <a:r>
                        <a:rPr lang="en-US" altLang="zh-CN" sz="1400" dirty="0">
                          <a:solidFill>
                            <a:schemeClr val="tx1"/>
                          </a:solidFill>
                        </a:rPr>
                        <a:t>, </a:t>
                      </a:r>
                      <a:r>
                        <a:rPr lang="en-US" altLang="zh-CN" sz="1400" dirty="0" err="1">
                          <a:solidFill>
                            <a:schemeClr val="tx1"/>
                          </a:solidFill>
                        </a:rPr>
                        <a:t>InGaN</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solidFill>
                            <a:schemeClr val="tx1"/>
                          </a:solidFill>
                        </a:rPr>
                        <a:t>无稳定湿法腐蚀剂</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600065"/>
                  </a:ext>
                </a:extLst>
              </a:tr>
              <a:tr h="386990">
                <a:tc>
                  <a:txBody>
                    <a:bodyPr/>
                    <a:lstStyle/>
                    <a:p>
                      <a:pPr algn="ctr"/>
                      <a:r>
                        <a:rPr lang="en-US" altLang="zh-CN" sz="1400" dirty="0">
                          <a:solidFill>
                            <a:schemeClr val="tx1"/>
                          </a:solidFill>
                        </a:rPr>
                        <a:t>Au</a:t>
                      </a: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Kl+I</a:t>
                      </a:r>
                      <a:r>
                        <a:rPr lang="en-US" altLang="zh-CN" sz="1400" baseline="-25000" dirty="0">
                          <a:solidFill>
                            <a:schemeClr val="tx1"/>
                          </a:solidFill>
                        </a:rPr>
                        <a:t>2</a:t>
                      </a:r>
                      <a:endParaRPr lang="zh-CN" altLang="en-US" sz="1400" baseline="-250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320725"/>
                  </a:ext>
                </a:extLst>
              </a:tr>
            </a:tbl>
          </a:graphicData>
        </a:graphic>
      </p:graphicFrame>
      <p:sp>
        <p:nvSpPr>
          <p:cNvPr id="10" name="文本框 9">
            <a:extLst>
              <a:ext uri="{FF2B5EF4-FFF2-40B4-BE49-F238E27FC236}">
                <a16:creationId xmlns:a16="http://schemas.microsoft.com/office/drawing/2014/main" id="{44DDC25F-890F-4699-B518-05C09651B2C8}"/>
              </a:ext>
            </a:extLst>
          </p:cNvPr>
          <p:cNvSpPr txBox="1"/>
          <p:nvPr/>
        </p:nvSpPr>
        <p:spPr>
          <a:xfrm>
            <a:off x="-396552" y="1242352"/>
            <a:ext cx="3096344" cy="276999"/>
          </a:xfrm>
          <a:prstGeom prst="rect">
            <a:avLst/>
          </a:prstGeom>
          <a:noFill/>
        </p:spPr>
        <p:txBody>
          <a:bodyPr wrap="square" rtlCol="0">
            <a:spAutoFit/>
          </a:bodyPr>
          <a:lstStyle/>
          <a:p>
            <a:pPr algn="ctr"/>
            <a:r>
              <a:rPr lang="zh-CN" altLang="en-US" sz="1200" b="1" dirty="0"/>
              <a:t>表 部分材料的腐蚀剂</a:t>
            </a:r>
          </a:p>
        </p:txBody>
      </p:sp>
      <p:sp>
        <p:nvSpPr>
          <p:cNvPr id="14" name="Rectangle 3">
            <a:extLst>
              <a:ext uri="{FF2B5EF4-FFF2-40B4-BE49-F238E27FC236}">
                <a16:creationId xmlns:a16="http://schemas.microsoft.com/office/drawing/2014/main" id="{259E44AF-9758-DDC5-1D54-CC3E3CD0CE18}"/>
              </a:ext>
            </a:extLst>
          </p:cNvPr>
          <p:cNvSpPr txBox="1">
            <a:spLocks noChangeArrowheads="1"/>
          </p:cNvSpPr>
          <p:nvPr/>
        </p:nvSpPr>
        <p:spPr bwMode="auto">
          <a:xfrm>
            <a:off x="389818" y="5442342"/>
            <a:ext cx="8206680" cy="3671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2800">
                <a:solidFill>
                  <a:schemeClr val="tx1"/>
                </a:solidFill>
                <a:latin typeface="+mn-lt"/>
                <a:ea typeface="+mn-ea"/>
              </a:defRPr>
            </a:lvl2pPr>
            <a:lvl3pPr marL="1143000" indent="-228600" algn="just" rtl="0" eaLnBrk="0" fontAlgn="base" hangingPunct="0">
              <a:spcBef>
                <a:spcPct val="20000"/>
              </a:spcBef>
              <a:spcAft>
                <a:spcPct val="0"/>
              </a:spcAft>
              <a:buChar char="•"/>
              <a:defRPr kumimoji="1" sz="2400">
                <a:solidFill>
                  <a:schemeClr val="tx1"/>
                </a:solidFill>
                <a:latin typeface="+mn-lt"/>
                <a:ea typeface="+mn-ea"/>
              </a:defRPr>
            </a:lvl3pPr>
            <a:lvl4pPr marL="1600200" indent="-228600" algn="just" rtl="0" eaLnBrk="0" fontAlgn="base" hangingPunct="0">
              <a:spcBef>
                <a:spcPct val="20000"/>
              </a:spcBef>
              <a:spcAft>
                <a:spcPct val="0"/>
              </a:spcAft>
              <a:buChar char="–"/>
              <a:defRPr kumimoji="1" sz="20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spcBef>
                <a:spcPts val="0"/>
              </a:spcBef>
              <a:buFont typeface="Wingdings" panose="05000000000000000000" pitchFamily="2" charset="2"/>
              <a:buChar char="ü"/>
            </a:pPr>
            <a:r>
              <a:rPr lang="zh-CN" altLang="en-US" sz="2000" kern="0" dirty="0"/>
              <a:t>对于半导体材料，湿法腐蚀通常将其氧化，再用利用化学反应将氧化层溶解掉。</a:t>
            </a:r>
            <a:endParaRPr lang="en-US" altLang="zh-CN" sz="2000" kern="0" dirty="0"/>
          </a:p>
        </p:txBody>
      </p:sp>
    </p:spTree>
    <p:extLst>
      <p:ext uri="{BB962C8B-B14F-4D97-AF65-F5344CB8AC3E}">
        <p14:creationId xmlns:p14="http://schemas.microsoft.com/office/powerpoint/2010/main" val="223954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320824" y="279400"/>
            <a:ext cx="8502352" cy="1143000"/>
          </a:xfrm>
        </p:spPr>
        <p:txBody>
          <a:bodyPr/>
          <a:lstStyle/>
          <a:p>
            <a:pPr eaLnBrk="1" hangingPunct="1"/>
            <a:r>
              <a:rPr lang="en-US" altLang="zh-CN" sz="4000" b="1" dirty="0">
                <a:solidFill>
                  <a:schemeClr val="tx1"/>
                </a:solidFill>
              </a:rPr>
              <a:t>9.1</a:t>
            </a:r>
            <a:r>
              <a:rPr lang="zh-CN" altLang="en-US" sz="4000" b="1" dirty="0">
                <a:solidFill>
                  <a:schemeClr val="tx1"/>
                </a:solidFill>
              </a:rPr>
              <a:t>半导体光电子器件的主要制作技术</a:t>
            </a:r>
          </a:p>
        </p:txBody>
      </p:sp>
      <p:grpSp>
        <p:nvGrpSpPr>
          <p:cNvPr id="6150" name="Group 26"/>
          <p:cNvGrpSpPr>
            <a:grpSpLocks/>
          </p:cNvGrpSpPr>
          <p:nvPr/>
        </p:nvGrpSpPr>
        <p:grpSpPr bwMode="auto">
          <a:xfrm>
            <a:off x="533400" y="1600200"/>
            <a:ext cx="5256213" cy="4554538"/>
            <a:chOff x="1792" y="2697"/>
            <a:chExt cx="8276" cy="7174"/>
          </a:xfrm>
        </p:grpSpPr>
        <p:pic>
          <p:nvPicPr>
            <p:cNvPr id="6152" name="Picture 27" descr="Fig.4\08-PicProcess(BW).bmp"/>
            <p:cNvPicPr>
              <a:picLocks noChangeAspect="1" noChangeArrowheads="1"/>
            </p:cNvPicPr>
            <p:nvPr/>
          </p:nvPicPr>
          <p:blipFill>
            <a:blip r:embed="rId2" cstate="print"/>
            <a:srcRect/>
            <a:stretch>
              <a:fillRect/>
            </a:stretch>
          </p:blipFill>
          <p:spPr bwMode="auto">
            <a:xfrm>
              <a:off x="1792" y="2697"/>
              <a:ext cx="8276" cy="6818"/>
            </a:xfrm>
            <a:prstGeom prst="rect">
              <a:avLst/>
            </a:prstGeom>
            <a:noFill/>
            <a:ln w="9525">
              <a:noFill/>
              <a:miter lim="800000"/>
              <a:headEnd/>
              <a:tailEnd/>
            </a:ln>
          </p:spPr>
        </p:pic>
        <p:grpSp>
          <p:nvGrpSpPr>
            <p:cNvPr id="6153" name="Group 28"/>
            <p:cNvGrpSpPr>
              <a:grpSpLocks/>
            </p:cNvGrpSpPr>
            <p:nvPr/>
          </p:nvGrpSpPr>
          <p:grpSpPr bwMode="auto">
            <a:xfrm>
              <a:off x="3166" y="7727"/>
              <a:ext cx="6122" cy="406"/>
              <a:chOff x="3166" y="3811"/>
              <a:chExt cx="6122" cy="406"/>
            </a:xfrm>
          </p:grpSpPr>
          <p:sp>
            <p:nvSpPr>
              <p:cNvPr id="6166" name="Text Box 29"/>
              <p:cNvSpPr txBox="1">
                <a:spLocks noChangeArrowheads="1"/>
              </p:cNvSpPr>
              <p:nvPr/>
            </p:nvSpPr>
            <p:spPr bwMode="auto">
              <a:xfrm>
                <a:off x="3166" y="3811"/>
                <a:ext cx="570" cy="406"/>
              </a:xfrm>
              <a:prstGeom prst="rect">
                <a:avLst/>
              </a:prstGeom>
              <a:noFill/>
              <a:ln w="9525">
                <a:noFill/>
                <a:miter lim="800000"/>
                <a:headEnd/>
                <a:tailEnd/>
              </a:ln>
            </p:spPr>
            <p:txBody>
              <a:bodyPr/>
              <a:lstStyle/>
              <a:p>
                <a:pPr algn="ctr"/>
                <a:r>
                  <a:rPr lang="en-US" altLang="zh-CN" sz="2000"/>
                  <a:t>g</a:t>
                </a:r>
                <a:endParaRPr lang="en-US" altLang="zh-CN" sz="1000"/>
              </a:p>
            </p:txBody>
          </p:sp>
          <p:sp>
            <p:nvSpPr>
              <p:cNvPr id="6167" name="Text Box 30"/>
              <p:cNvSpPr txBox="1">
                <a:spLocks noChangeArrowheads="1"/>
              </p:cNvSpPr>
              <p:nvPr/>
            </p:nvSpPr>
            <p:spPr bwMode="auto">
              <a:xfrm>
                <a:off x="6014" y="3811"/>
                <a:ext cx="570" cy="406"/>
              </a:xfrm>
              <a:prstGeom prst="rect">
                <a:avLst/>
              </a:prstGeom>
              <a:noFill/>
              <a:ln w="9525">
                <a:noFill/>
                <a:miter lim="800000"/>
                <a:headEnd/>
                <a:tailEnd/>
              </a:ln>
            </p:spPr>
            <p:txBody>
              <a:bodyPr/>
              <a:lstStyle/>
              <a:p>
                <a:pPr algn="ctr"/>
                <a:r>
                  <a:rPr lang="en-US" altLang="zh-CN" sz="2000"/>
                  <a:t>h</a:t>
                </a:r>
                <a:endParaRPr lang="en-US" altLang="zh-CN" sz="1000"/>
              </a:p>
            </p:txBody>
          </p:sp>
          <p:sp>
            <p:nvSpPr>
              <p:cNvPr id="6168" name="Text Box 31"/>
              <p:cNvSpPr txBox="1">
                <a:spLocks noChangeArrowheads="1"/>
              </p:cNvSpPr>
              <p:nvPr/>
            </p:nvSpPr>
            <p:spPr bwMode="auto">
              <a:xfrm>
                <a:off x="8718" y="3811"/>
                <a:ext cx="570" cy="406"/>
              </a:xfrm>
              <a:prstGeom prst="rect">
                <a:avLst/>
              </a:prstGeom>
              <a:noFill/>
              <a:ln w="9525">
                <a:noFill/>
                <a:miter lim="800000"/>
                <a:headEnd/>
                <a:tailEnd/>
              </a:ln>
            </p:spPr>
            <p:txBody>
              <a:bodyPr/>
              <a:lstStyle/>
              <a:p>
                <a:pPr algn="ctr"/>
                <a:r>
                  <a:rPr lang="en-US" altLang="zh-CN" sz="2000"/>
                  <a:t>i</a:t>
                </a:r>
                <a:endParaRPr lang="en-US" altLang="zh-CN" sz="1000"/>
              </a:p>
            </p:txBody>
          </p:sp>
        </p:grpSp>
        <p:grpSp>
          <p:nvGrpSpPr>
            <p:cNvPr id="6154" name="Group 32"/>
            <p:cNvGrpSpPr>
              <a:grpSpLocks/>
            </p:cNvGrpSpPr>
            <p:nvPr/>
          </p:nvGrpSpPr>
          <p:grpSpPr bwMode="auto">
            <a:xfrm>
              <a:off x="3166" y="5789"/>
              <a:ext cx="6122" cy="406"/>
              <a:chOff x="3166" y="3811"/>
              <a:chExt cx="6122" cy="406"/>
            </a:xfrm>
          </p:grpSpPr>
          <p:sp>
            <p:nvSpPr>
              <p:cNvPr id="6163" name="Text Box 33"/>
              <p:cNvSpPr txBox="1">
                <a:spLocks noChangeArrowheads="1"/>
              </p:cNvSpPr>
              <p:nvPr/>
            </p:nvSpPr>
            <p:spPr bwMode="auto">
              <a:xfrm>
                <a:off x="3166" y="3811"/>
                <a:ext cx="570" cy="406"/>
              </a:xfrm>
              <a:prstGeom prst="rect">
                <a:avLst/>
              </a:prstGeom>
              <a:noFill/>
              <a:ln w="9525">
                <a:noFill/>
                <a:miter lim="800000"/>
                <a:headEnd/>
                <a:tailEnd/>
              </a:ln>
            </p:spPr>
            <p:txBody>
              <a:bodyPr/>
              <a:lstStyle/>
              <a:p>
                <a:pPr algn="ctr"/>
                <a:r>
                  <a:rPr lang="en-US" altLang="zh-CN" sz="2000"/>
                  <a:t>d</a:t>
                </a:r>
                <a:endParaRPr lang="en-US" altLang="zh-CN" sz="1000"/>
              </a:p>
            </p:txBody>
          </p:sp>
          <p:sp>
            <p:nvSpPr>
              <p:cNvPr id="6164" name="Text Box 34"/>
              <p:cNvSpPr txBox="1">
                <a:spLocks noChangeArrowheads="1"/>
              </p:cNvSpPr>
              <p:nvPr/>
            </p:nvSpPr>
            <p:spPr bwMode="auto">
              <a:xfrm>
                <a:off x="6014" y="3811"/>
                <a:ext cx="570" cy="406"/>
              </a:xfrm>
              <a:prstGeom prst="rect">
                <a:avLst/>
              </a:prstGeom>
              <a:noFill/>
              <a:ln w="9525">
                <a:noFill/>
                <a:miter lim="800000"/>
                <a:headEnd/>
                <a:tailEnd/>
              </a:ln>
            </p:spPr>
            <p:txBody>
              <a:bodyPr/>
              <a:lstStyle/>
              <a:p>
                <a:pPr algn="ctr"/>
                <a:r>
                  <a:rPr lang="en-US" altLang="zh-CN" sz="2000"/>
                  <a:t>e</a:t>
                </a:r>
                <a:endParaRPr lang="en-US" altLang="zh-CN" sz="1000"/>
              </a:p>
            </p:txBody>
          </p:sp>
          <p:sp>
            <p:nvSpPr>
              <p:cNvPr id="6165" name="Text Box 35"/>
              <p:cNvSpPr txBox="1">
                <a:spLocks noChangeArrowheads="1"/>
              </p:cNvSpPr>
              <p:nvPr/>
            </p:nvSpPr>
            <p:spPr bwMode="auto">
              <a:xfrm>
                <a:off x="8718" y="3811"/>
                <a:ext cx="570" cy="406"/>
              </a:xfrm>
              <a:prstGeom prst="rect">
                <a:avLst/>
              </a:prstGeom>
              <a:noFill/>
              <a:ln w="9525">
                <a:noFill/>
                <a:miter lim="800000"/>
                <a:headEnd/>
                <a:tailEnd/>
              </a:ln>
            </p:spPr>
            <p:txBody>
              <a:bodyPr/>
              <a:lstStyle/>
              <a:p>
                <a:pPr algn="ctr"/>
                <a:r>
                  <a:rPr lang="en-US" altLang="zh-CN" sz="2000"/>
                  <a:t>f</a:t>
                </a:r>
                <a:endParaRPr lang="en-US" altLang="zh-CN" sz="1000"/>
              </a:p>
            </p:txBody>
          </p:sp>
        </p:grpSp>
        <p:grpSp>
          <p:nvGrpSpPr>
            <p:cNvPr id="6155" name="Group 36"/>
            <p:cNvGrpSpPr>
              <a:grpSpLocks/>
            </p:cNvGrpSpPr>
            <p:nvPr/>
          </p:nvGrpSpPr>
          <p:grpSpPr bwMode="auto">
            <a:xfrm>
              <a:off x="3166" y="3811"/>
              <a:ext cx="6122" cy="406"/>
              <a:chOff x="3166" y="3811"/>
              <a:chExt cx="6122" cy="406"/>
            </a:xfrm>
          </p:grpSpPr>
          <p:sp>
            <p:nvSpPr>
              <p:cNvPr id="6160" name="Text Box 37"/>
              <p:cNvSpPr txBox="1">
                <a:spLocks noChangeArrowheads="1"/>
              </p:cNvSpPr>
              <p:nvPr/>
            </p:nvSpPr>
            <p:spPr bwMode="auto">
              <a:xfrm>
                <a:off x="3166" y="3811"/>
                <a:ext cx="570" cy="406"/>
              </a:xfrm>
              <a:prstGeom prst="rect">
                <a:avLst/>
              </a:prstGeom>
              <a:noFill/>
              <a:ln w="9525">
                <a:noFill/>
                <a:miter lim="800000"/>
                <a:headEnd/>
                <a:tailEnd/>
              </a:ln>
            </p:spPr>
            <p:txBody>
              <a:bodyPr/>
              <a:lstStyle/>
              <a:p>
                <a:pPr algn="ctr"/>
                <a:r>
                  <a:rPr lang="en-US" altLang="zh-CN" sz="2000"/>
                  <a:t>a</a:t>
                </a:r>
                <a:endParaRPr lang="en-US" altLang="zh-CN" sz="1400"/>
              </a:p>
            </p:txBody>
          </p:sp>
          <p:sp>
            <p:nvSpPr>
              <p:cNvPr id="6161" name="Text Box 38"/>
              <p:cNvSpPr txBox="1">
                <a:spLocks noChangeArrowheads="1"/>
              </p:cNvSpPr>
              <p:nvPr/>
            </p:nvSpPr>
            <p:spPr bwMode="auto">
              <a:xfrm>
                <a:off x="6014" y="3811"/>
                <a:ext cx="570" cy="406"/>
              </a:xfrm>
              <a:prstGeom prst="rect">
                <a:avLst/>
              </a:prstGeom>
              <a:noFill/>
              <a:ln w="9525">
                <a:noFill/>
                <a:miter lim="800000"/>
                <a:headEnd/>
                <a:tailEnd/>
              </a:ln>
            </p:spPr>
            <p:txBody>
              <a:bodyPr/>
              <a:lstStyle/>
              <a:p>
                <a:pPr algn="ctr"/>
                <a:r>
                  <a:rPr lang="en-US" altLang="zh-CN" sz="2000"/>
                  <a:t>b</a:t>
                </a:r>
                <a:endParaRPr lang="en-US" altLang="zh-CN" sz="1000"/>
              </a:p>
            </p:txBody>
          </p:sp>
          <p:sp>
            <p:nvSpPr>
              <p:cNvPr id="6162" name="Text Box 39"/>
              <p:cNvSpPr txBox="1">
                <a:spLocks noChangeArrowheads="1"/>
              </p:cNvSpPr>
              <p:nvPr/>
            </p:nvSpPr>
            <p:spPr bwMode="auto">
              <a:xfrm>
                <a:off x="8718" y="3811"/>
                <a:ext cx="570" cy="406"/>
              </a:xfrm>
              <a:prstGeom prst="rect">
                <a:avLst/>
              </a:prstGeom>
              <a:noFill/>
              <a:ln w="9525">
                <a:noFill/>
                <a:miter lim="800000"/>
                <a:headEnd/>
                <a:tailEnd/>
              </a:ln>
            </p:spPr>
            <p:txBody>
              <a:bodyPr/>
              <a:lstStyle/>
              <a:p>
                <a:pPr algn="ctr"/>
                <a:r>
                  <a:rPr lang="en-US" altLang="zh-CN" sz="2000"/>
                  <a:t>c</a:t>
                </a:r>
                <a:endParaRPr lang="en-US" altLang="zh-CN" sz="1000"/>
              </a:p>
            </p:txBody>
          </p:sp>
        </p:grpSp>
        <p:grpSp>
          <p:nvGrpSpPr>
            <p:cNvPr id="6156" name="Group 40"/>
            <p:cNvGrpSpPr>
              <a:grpSpLocks/>
            </p:cNvGrpSpPr>
            <p:nvPr/>
          </p:nvGrpSpPr>
          <p:grpSpPr bwMode="auto">
            <a:xfrm>
              <a:off x="3166" y="9465"/>
              <a:ext cx="6122" cy="406"/>
              <a:chOff x="3166" y="3811"/>
              <a:chExt cx="6122" cy="406"/>
            </a:xfrm>
          </p:grpSpPr>
          <p:sp>
            <p:nvSpPr>
              <p:cNvPr id="6157" name="Text Box 41"/>
              <p:cNvSpPr txBox="1">
                <a:spLocks noChangeArrowheads="1"/>
              </p:cNvSpPr>
              <p:nvPr/>
            </p:nvSpPr>
            <p:spPr bwMode="auto">
              <a:xfrm>
                <a:off x="3166" y="3811"/>
                <a:ext cx="570" cy="406"/>
              </a:xfrm>
              <a:prstGeom prst="rect">
                <a:avLst/>
              </a:prstGeom>
              <a:noFill/>
              <a:ln w="9525">
                <a:noFill/>
                <a:miter lim="800000"/>
                <a:headEnd/>
                <a:tailEnd/>
              </a:ln>
            </p:spPr>
            <p:txBody>
              <a:bodyPr/>
              <a:lstStyle/>
              <a:p>
                <a:pPr algn="ctr"/>
                <a:r>
                  <a:rPr lang="en-US" altLang="zh-CN" sz="2000"/>
                  <a:t>j</a:t>
                </a:r>
                <a:endParaRPr lang="en-US" altLang="zh-CN" sz="1000"/>
              </a:p>
            </p:txBody>
          </p:sp>
          <p:sp>
            <p:nvSpPr>
              <p:cNvPr id="6158" name="Text Box 42"/>
              <p:cNvSpPr txBox="1">
                <a:spLocks noChangeArrowheads="1"/>
              </p:cNvSpPr>
              <p:nvPr/>
            </p:nvSpPr>
            <p:spPr bwMode="auto">
              <a:xfrm>
                <a:off x="6014" y="3811"/>
                <a:ext cx="570" cy="406"/>
              </a:xfrm>
              <a:prstGeom prst="rect">
                <a:avLst/>
              </a:prstGeom>
              <a:noFill/>
              <a:ln w="9525">
                <a:noFill/>
                <a:miter lim="800000"/>
                <a:headEnd/>
                <a:tailEnd/>
              </a:ln>
            </p:spPr>
            <p:txBody>
              <a:bodyPr/>
              <a:lstStyle/>
              <a:p>
                <a:pPr algn="ctr"/>
                <a:r>
                  <a:rPr lang="en-US" altLang="zh-CN" sz="2000"/>
                  <a:t>k</a:t>
                </a:r>
                <a:endParaRPr lang="en-US" altLang="zh-CN" sz="1000"/>
              </a:p>
            </p:txBody>
          </p:sp>
          <p:sp>
            <p:nvSpPr>
              <p:cNvPr id="6159" name="Text Box 43"/>
              <p:cNvSpPr txBox="1">
                <a:spLocks noChangeArrowheads="1"/>
              </p:cNvSpPr>
              <p:nvPr/>
            </p:nvSpPr>
            <p:spPr bwMode="auto">
              <a:xfrm>
                <a:off x="8718" y="3811"/>
                <a:ext cx="570" cy="406"/>
              </a:xfrm>
              <a:prstGeom prst="rect">
                <a:avLst/>
              </a:prstGeom>
              <a:noFill/>
              <a:ln w="9525">
                <a:noFill/>
                <a:miter lim="800000"/>
                <a:headEnd/>
                <a:tailEnd/>
              </a:ln>
            </p:spPr>
            <p:txBody>
              <a:bodyPr/>
              <a:lstStyle/>
              <a:p>
                <a:pPr algn="ctr"/>
                <a:r>
                  <a:rPr lang="en-US" altLang="zh-CN" sz="2000"/>
                  <a:t>l</a:t>
                </a:r>
                <a:endParaRPr lang="en-US" altLang="zh-CN" sz="1000"/>
              </a:p>
            </p:txBody>
          </p:sp>
        </p:grpSp>
      </p:grpSp>
      <p:sp>
        <p:nvSpPr>
          <p:cNvPr id="6151" name="Text Box 44"/>
          <p:cNvSpPr txBox="1">
            <a:spLocks noChangeArrowheads="1"/>
          </p:cNvSpPr>
          <p:nvPr/>
        </p:nvSpPr>
        <p:spPr bwMode="auto">
          <a:xfrm>
            <a:off x="6096000" y="1600200"/>
            <a:ext cx="2743200" cy="4524315"/>
          </a:xfrm>
          <a:prstGeom prst="rect">
            <a:avLst/>
          </a:prstGeom>
          <a:noFill/>
          <a:ln w="9525">
            <a:noFill/>
            <a:miter lim="800000"/>
            <a:headEnd/>
            <a:tailEnd/>
          </a:ln>
        </p:spPr>
        <p:txBody>
          <a:bodyPr>
            <a:spAutoFit/>
          </a:bodyPr>
          <a:lstStyle/>
          <a:p>
            <a:pPr>
              <a:spcBef>
                <a:spcPct val="50000"/>
              </a:spcBef>
            </a:pPr>
            <a:r>
              <a:rPr lang="en-US" altLang="zh-CN" sz="1800" dirty="0"/>
              <a:t>DFB</a:t>
            </a:r>
            <a:r>
              <a:rPr lang="zh-CN" altLang="en-US" sz="1800" dirty="0"/>
              <a:t>激光器</a:t>
            </a:r>
            <a:r>
              <a:rPr lang="en-US" altLang="zh-CN" sz="1800" dirty="0"/>
              <a:t>/EA</a:t>
            </a:r>
            <a:r>
              <a:rPr lang="zh-CN" altLang="en-US" sz="1800" dirty="0"/>
              <a:t>调制器管芯制作工艺流程示意图：</a:t>
            </a:r>
            <a:endParaRPr lang="en-US" altLang="zh-CN" sz="1800" dirty="0"/>
          </a:p>
          <a:p>
            <a:pPr>
              <a:spcBef>
                <a:spcPct val="50000"/>
              </a:spcBef>
            </a:pPr>
            <a:r>
              <a:rPr lang="en-US" altLang="zh-CN" sz="1400" dirty="0"/>
              <a:t>(a) </a:t>
            </a:r>
            <a:r>
              <a:rPr lang="zh-CN" altLang="en-US" sz="1400" dirty="0"/>
              <a:t>衬底；</a:t>
            </a:r>
          </a:p>
          <a:p>
            <a:pPr>
              <a:spcBef>
                <a:spcPct val="50000"/>
              </a:spcBef>
            </a:pPr>
            <a:r>
              <a:rPr lang="en-US" altLang="zh-CN" sz="1400" dirty="0"/>
              <a:t>(b) </a:t>
            </a:r>
            <a:r>
              <a:rPr lang="zh-CN" altLang="en-US" sz="1400" dirty="0"/>
              <a:t>一次外延；</a:t>
            </a:r>
          </a:p>
          <a:p>
            <a:pPr>
              <a:spcBef>
                <a:spcPct val="50000"/>
              </a:spcBef>
            </a:pPr>
            <a:r>
              <a:rPr lang="en-US" altLang="zh-CN" sz="1400" dirty="0"/>
              <a:t>(c) </a:t>
            </a:r>
            <a:r>
              <a:rPr lang="zh-CN" altLang="en-US" sz="1400" dirty="0"/>
              <a:t>制做部份光栅；</a:t>
            </a:r>
          </a:p>
          <a:p>
            <a:pPr>
              <a:spcBef>
                <a:spcPct val="50000"/>
              </a:spcBef>
            </a:pPr>
            <a:r>
              <a:rPr lang="en-US" altLang="zh-CN" sz="1400" dirty="0"/>
              <a:t>(d)</a:t>
            </a:r>
            <a:r>
              <a:rPr lang="zh-CN" altLang="en-US" sz="1400" dirty="0"/>
              <a:t>二次外延；</a:t>
            </a:r>
          </a:p>
          <a:p>
            <a:pPr>
              <a:spcBef>
                <a:spcPct val="50000"/>
              </a:spcBef>
            </a:pPr>
            <a:r>
              <a:rPr lang="en-US" altLang="zh-CN" sz="1400" dirty="0"/>
              <a:t>(e) </a:t>
            </a:r>
            <a:r>
              <a:rPr lang="zh-CN" altLang="en-US" sz="1400" dirty="0"/>
              <a:t>制做低脊；</a:t>
            </a:r>
          </a:p>
          <a:p>
            <a:pPr>
              <a:spcBef>
                <a:spcPct val="50000"/>
              </a:spcBef>
            </a:pPr>
            <a:r>
              <a:rPr lang="en-US" altLang="zh-CN" sz="1400" dirty="0"/>
              <a:t>(f) </a:t>
            </a:r>
            <a:r>
              <a:rPr lang="zh-CN" altLang="en-US" sz="1400" dirty="0"/>
              <a:t>刻蚀电极分离槽；</a:t>
            </a:r>
          </a:p>
          <a:p>
            <a:pPr>
              <a:spcBef>
                <a:spcPct val="50000"/>
              </a:spcBef>
            </a:pPr>
            <a:r>
              <a:rPr lang="en-US" altLang="zh-CN" sz="1400" dirty="0"/>
              <a:t>(g) </a:t>
            </a:r>
            <a:r>
              <a:rPr lang="zh-CN" altLang="en-US" sz="1400" dirty="0"/>
              <a:t>制做调制器高－低脊；</a:t>
            </a:r>
          </a:p>
          <a:p>
            <a:pPr>
              <a:spcBef>
                <a:spcPct val="50000"/>
              </a:spcBef>
            </a:pPr>
            <a:r>
              <a:rPr lang="en-US" altLang="zh-CN" sz="1400" dirty="0"/>
              <a:t>(h) </a:t>
            </a:r>
            <a:r>
              <a:rPr lang="zh-CN" altLang="en-US" sz="1400" dirty="0"/>
              <a:t>制做电极窗口；</a:t>
            </a:r>
          </a:p>
          <a:p>
            <a:pPr>
              <a:spcBef>
                <a:spcPct val="50000"/>
              </a:spcBef>
            </a:pPr>
            <a:r>
              <a:rPr lang="en-US" altLang="zh-CN" sz="1400" dirty="0"/>
              <a:t>(</a:t>
            </a:r>
            <a:r>
              <a:rPr lang="en-US" altLang="zh-CN" sz="1400" dirty="0" err="1"/>
              <a:t>i</a:t>
            </a:r>
            <a:r>
              <a:rPr lang="en-US" altLang="zh-CN" sz="1400" dirty="0"/>
              <a:t>) </a:t>
            </a:r>
            <a:r>
              <a:rPr lang="zh-CN" altLang="en-US" sz="1400" dirty="0"/>
              <a:t>制做</a:t>
            </a:r>
            <a:r>
              <a:rPr lang="en-US" altLang="zh-CN" sz="1400" dirty="0"/>
              <a:t>p</a:t>
            </a:r>
            <a:r>
              <a:rPr lang="zh-CN" altLang="en-US" sz="1400" dirty="0"/>
              <a:t>电极；</a:t>
            </a:r>
          </a:p>
          <a:p>
            <a:pPr>
              <a:spcBef>
                <a:spcPct val="50000"/>
              </a:spcBef>
            </a:pPr>
            <a:r>
              <a:rPr lang="en-US" altLang="zh-CN" sz="1400" dirty="0"/>
              <a:t>(j) </a:t>
            </a:r>
            <a:r>
              <a:rPr lang="zh-CN" altLang="en-US" sz="1400" dirty="0"/>
              <a:t>减薄；</a:t>
            </a:r>
          </a:p>
          <a:p>
            <a:pPr>
              <a:spcBef>
                <a:spcPct val="50000"/>
              </a:spcBef>
            </a:pPr>
            <a:r>
              <a:rPr lang="en-US" altLang="zh-CN" sz="1400" dirty="0"/>
              <a:t>(k) </a:t>
            </a:r>
            <a:r>
              <a:rPr lang="zh-CN" altLang="en-US" sz="1400" dirty="0"/>
              <a:t>制做</a:t>
            </a:r>
            <a:r>
              <a:rPr lang="en-US" altLang="zh-CN" sz="1400" dirty="0"/>
              <a:t>n</a:t>
            </a:r>
            <a:r>
              <a:rPr lang="zh-CN" altLang="en-US" sz="1400" dirty="0"/>
              <a:t>电极；</a:t>
            </a:r>
          </a:p>
          <a:p>
            <a:pPr>
              <a:spcBef>
                <a:spcPct val="50000"/>
              </a:spcBef>
            </a:pPr>
            <a:r>
              <a:rPr lang="en-US" altLang="zh-CN" sz="1400" dirty="0"/>
              <a:t>(l) </a:t>
            </a:r>
            <a:r>
              <a:rPr lang="zh-CN" altLang="en-US" sz="1400" dirty="0"/>
              <a:t>解理、端面镀减反膜</a:t>
            </a:r>
            <a:endParaRPr lang="zh-CN" altLang="en-US" sz="1600" dirty="0"/>
          </a:p>
        </p:txBody>
      </p:sp>
      <p:sp>
        <p:nvSpPr>
          <p:cNvPr id="2" name="页脚占位符 1">
            <a:extLst>
              <a:ext uri="{FF2B5EF4-FFF2-40B4-BE49-F238E27FC236}">
                <a16:creationId xmlns:a16="http://schemas.microsoft.com/office/drawing/2014/main" id="{B1FC9A9E-93A7-4190-95E3-2A8A722B29F5}"/>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DEA27A95-0B4A-4CB9-AF41-CA225E920DB8}"/>
              </a:ext>
            </a:extLst>
          </p:cNvPr>
          <p:cNvSpPr>
            <a:spLocks noGrp="1"/>
          </p:cNvSpPr>
          <p:nvPr>
            <p:ph type="sldNum" sz="quarter" idx="12"/>
          </p:nvPr>
        </p:nvSpPr>
        <p:spPr/>
        <p:txBody>
          <a:bodyPr/>
          <a:lstStyle/>
          <a:p>
            <a:pPr>
              <a:defRPr/>
            </a:pPr>
            <a:fld id="{BFC8BF22-C973-47B9-A579-88561D27B44E}" type="slidenum">
              <a:rPr lang="en-US" altLang="zh-CN" smtClean="0"/>
              <a:pPr>
                <a:defRPr/>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13502"/>
            <a:ext cx="7772400" cy="710952"/>
          </a:xfrm>
        </p:spPr>
        <p:txBody>
          <a:bodyPr/>
          <a:lstStyle/>
          <a:p>
            <a:pPr eaLnBrk="1" hangingPunct="1"/>
            <a:r>
              <a:rPr lang="zh-CN" altLang="en-US" dirty="0">
                <a:solidFill>
                  <a:schemeClr val="tx1"/>
                </a:solidFill>
              </a:rPr>
              <a:t>湿法腐蚀</a:t>
            </a:r>
          </a:p>
        </p:txBody>
      </p:sp>
      <mc:AlternateContent xmlns:mc="http://schemas.openxmlformats.org/markup-compatibility/2006" xmlns:a14="http://schemas.microsoft.com/office/drawing/2010/main">
        <mc:Choice Requires="a14">
          <p:sp>
            <p:nvSpPr>
              <p:cNvPr id="25606" name="Rectangle 3"/>
              <p:cNvSpPr>
                <a:spLocks noGrp="1" noChangeArrowheads="1"/>
              </p:cNvSpPr>
              <p:nvPr>
                <p:ph type="body" idx="1"/>
              </p:nvPr>
            </p:nvSpPr>
            <p:spPr>
              <a:xfrm>
                <a:off x="269369" y="856299"/>
                <a:ext cx="8206680" cy="4664359"/>
              </a:xfrm>
            </p:spPr>
            <p:txBody>
              <a:bodyPr/>
              <a:lstStyle/>
              <a:p>
                <a:pPr marL="0" indent="288000" eaLnBrk="1" hangingPunct="1"/>
                <a:r>
                  <a:rPr lang="zh-CN" altLang="en-US" sz="1600" kern="0" dirty="0"/>
                  <a:t>湿法腐蚀通常是各向同性的，对于一些单晶的刻蚀、或用</a:t>
                </a:r>
                <a:r>
                  <a:rPr lang="en-US" altLang="zh-CN" sz="1600" kern="0" dirty="0"/>
                  <a:t>KOH</a:t>
                </a:r>
                <a:r>
                  <a:rPr lang="zh-CN" altLang="en-US" sz="1600" kern="0" dirty="0"/>
                  <a:t>对硅刻蚀例外，以</a:t>
                </a:r>
                <a:r>
                  <a:rPr lang="zh-CN" altLang="en-US" sz="1600" b="1" kern="0" dirty="0">
                    <a:solidFill>
                      <a:srgbClr val="C00000"/>
                    </a:solidFill>
                  </a:rPr>
                  <a:t>对硅的刻蚀</a:t>
                </a:r>
                <a:r>
                  <a:rPr lang="zh-CN" altLang="en-US" sz="1600" kern="0" dirty="0"/>
                  <a:t>为例：</a:t>
                </a:r>
                <a:endParaRPr lang="en-US" altLang="zh-CN" sz="1600" b="1" dirty="0">
                  <a:solidFill>
                    <a:srgbClr val="C00000"/>
                  </a:solidFill>
                </a:endParaRPr>
              </a:p>
              <a:p>
                <a:pPr marL="288000" indent="-288000" algn="just" eaLnBrk="1" hangingPunct="1">
                  <a:spcBef>
                    <a:spcPts val="600"/>
                  </a:spcBef>
                </a:pPr>
                <a:r>
                  <a:rPr lang="zh-CN" altLang="en-US" sz="1600" b="1" dirty="0">
                    <a:solidFill>
                      <a:srgbClr val="C00000"/>
                    </a:solidFill>
                  </a:rPr>
                  <a:t>各向同性刻蚀</a:t>
                </a:r>
                <a:r>
                  <a:rPr lang="en-US" altLang="zh-CN" sz="1600" b="1" dirty="0">
                    <a:solidFill>
                      <a:srgbClr val="C00000"/>
                    </a:solidFill>
                  </a:rPr>
                  <a:t>(isotropic etch)</a:t>
                </a:r>
              </a:p>
              <a:p>
                <a:pPr marL="0" indent="288000" algn="just" eaLnBrk="1" hangingPunct="1">
                  <a:spcBef>
                    <a:spcPts val="0"/>
                  </a:spcBef>
                  <a:buNone/>
                </a:pPr>
                <a:r>
                  <a:rPr lang="zh-CN" altLang="en-US" sz="1600" dirty="0"/>
                  <a:t>对于</a:t>
                </a:r>
                <a:r>
                  <a:rPr lang="en-US" altLang="zh-CN" sz="1600" dirty="0"/>
                  <a:t>Si</a:t>
                </a:r>
                <a:r>
                  <a:rPr lang="zh-CN" altLang="en-US" sz="1600" dirty="0"/>
                  <a:t>最常见的腐蚀剂是</a:t>
                </a:r>
                <a:r>
                  <a:rPr lang="en-US" altLang="zh-CN" sz="1600" dirty="0"/>
                  <a:t>HNO</a:t>
                </a:r>
                <a:r>
                  <a:rPr lang="en-US" altLang="zh-CN" sz="1600" baseline="-25000" dirty="0"/>
                  <a:t>3</a:t>
                </a:r>
                <a:r>
                  <a:rPr lang="zh-CN" altLang="en-US" sz="1600" dirty="0"/>
                  <a:t>和</a:t>
                </a:r>
                <a:r>
                  <a:rPr lang="en-US" altLang="zh-CN" sz="1600" dirty="0"/>
                  <a:t>HF</a:t>
                </a:r>
                <a:r>
                  <a:rPr lang="zh-CN" altLang="en-US" sz="1600" dirty="0"/>
                  <a:t>的混合液，再加入水或者</a:t>
                </a:r>
                <a:r>
                  <a:rPr lang="en-US" altLang="zh-CN" sz="1600" dirty="0"/>
                  <a:t>CH</a:t>
                </a:r>
                <a:r>
                  <a:rPr lang="en-US" altLang="zh-CN" sz="1600" baseline="-25000" dirty="0"/>
                  <a:t>3</a:t>
                </a:r>
                <a:r>
                  <a:rPr lang="en-US" altLang="zh-CN" sz="1600" dirty="0"/>
                  <a:t>COOH</a:t>
                </a:r>
                <a:r>
                  <a:rPr lang="zh-CN" altLang="en-US" sz="1600" dirty="0"/>
                  <a:t>。硝酸先将</a:t>
                </a:r>
                <a:r>
                  <a:rPr lang="en-US" altLang="zh-CN" sz="1600" dirty="0"/>
                  <a:t>Si</a:t>
                </a:r>
                <a:r>
                  <a:rPr lang="zh-CN" altLang="en-US" sz="1600" dirty="0"/>
                  <a:t>氧化成</a:t>
                </a:r>
                <a:r>
                  <a:rPr lang="en-US" altLang="zh-CN" sz="1600" dirty="0"/>
                  <a:t>SiO</a:t>
                </a:r>
                <a:r>
                  <a:rPr lang="en-US" altLang="zh-CN" sz="1600" baseline="-25000" dirty="0"/>
                  <a:t>2</a:t>
                </a:r>
                <a:r>
                  <a:rPr lang="zh-CN" altLang="en-US" sz="1600" dirty="0"/>
                  <a:t>层，再利用氢氟酸将</a:t>
                </a:r>
                <a:r>
                  <a:rPr lang="en-US" altLang="zh-CN" sz="1600" dirty="0"/>
                  <a:t>SiO</a:t>
                </a:r>
                <a:r>
                  <a:rPr lang="en-US" altLang="zh-CN" sz="1600" baseline="-25000" dirty="0"/>
                  <a:t>2</a:t>
                </a:r>
                <a:r>
                  <a:rPr lang="zh-CN" altLang="en-US" sz="1600" dirty="0"/>
                  <a:t>溶解，水或醋酸可以作为上述腐蚀剂的稀释剂。</a:t>
                </a:r>
                <a:endParaRPr lang="en-US" altLang="zh-CN" sz="1600" dirty="0"/>
              </a:p>
              <a:p>
                <a:pPr marL="0" indent="0" algn="just" eaLnBrk="1" hangingPunct="1">
                  <a:spcBef>
                    <a:spcPts val="0"/>
                  </a:spcBef>
                  <a:buNone/>
                </a:pPr>
                <a:endParaRPr lang="en-US" altLang="zh-CN" sz="1600" dirty="0"/>
              </a:p>
              <a:p>
                <a:pPr marL="288000" indent="-288000" eaLnBrk="1" hangingPunct="1">
                  <a:spcBef>
                    <a:spcPts val="600"/>
                  </a:spcBef>
                  <a:buFont typeface="Arial" panose="020B0604020202020204" pitchFamily="34" charset="0"/>
                  <a:buChar char="•"/>
                </a:pPr>
                <a:r>
                  <a:rPr lang="zh-CN" altLang="en-US" sz="1600" b="1" dirty="0">
                    <a:solidFill>
                      <a:srgbClr val="C00000"/>
                    </a:solidFill>
                  </a:rPr>
                  <a:t>各向异性刻蚀</a:t>
                </a:r>
                <a:r>
                  <a:rPr lang="en-US" altLang="zh-CN" sz="1600" b="1" dirty="0">
                    <a:solidFill>
                      <a:srgbClr val="C00000"/>
                    </a:solidFill>
                  </a:rPr>
                  <a:t>(anisotropic etch)</a:t>
                </a:r>
              </a:p>
              <a:p>
                <a:pPr marL="0" indent="288000" algn="just" eaLnBrk="1" hangingPunct="1">
                  <a:spcBef>
                    <a:spcPts val="0"/>
                  </a:spcBef>
                  <a:buNone/>
                </a:pPr>
                <a:r>
                  <a:rPr lang="zh-CN" altLang="en-US" sz="1600" dirty="0"/>
                  <a:t>一些腐蚀剂溶解单晶硅中给定晶面的速度比其他晶面快得多，因此造成定向性的刻蚀，对于硅晶格，</a:t>
                </a:r>
                <a:r>
                  <a:rPr lang="en-US" altLang="zh-CN" sz="1600" dirty="0"/>
                  <a:t>(111)</a:t>
                </a:r>
                <a:r>
                  <a:rPr lang="zh-CN" altLang="en-US" sz="1600" dirty="0"/>
                  <a:t>晶面比</a:t>
                </a:r>
                <a:r>
                  <a:rPr lang="en-US" altLang="zh-CN" sz="1600" dirty="0"/>
                  <a:t>(110)</a:t>
                </a:r>
                <a:r>
                  <a:rPr lang="zh-CN" altLang="en-US" sz="1600" dirty="0"/>
                  <a:t>和</a:t>
                </a:r>
                <a:r>
                  <a:rPr lang="en-US" altLang="zh-CN" sz="1600" dirty="0"/>
                  <a:t>(100)</a:t>
                </a:r>
                <a:r>
                  <a:rPr lang="zh-CN" altLang="en-US" sz="1600" dirty="0"/>
                  <a:t>晶面每单位面积有更多的化学键，因此</a:t>
                </a:r>
                <a:r>
                  <a:rPr lang="en-US" altLang="zh-CN" sz="1600" dirty="0"/>
                  <a:t>(111)</a:t>
                </a:r>
                <a:r>
                  <a:rPr lang="zh-CN" altLang="en-US" sz="1600" dirty="0"/>
                  <a:t>晶面的刻蚀速率较慢。利用</a:t>
                </a:r>
                <a:r>
                  <a:rPr lang="en-US" altLang="zh-CN" sz="1600" dirty="0"/>
                  <a:t>SiO</a:t>
                </a:r>
                <a:r>
                  <a:rPr lang="en-US" altLang="zh-CN" sz="1600" baseline="-25000" dirty="0"/>
                  <a:t>2</a:t>
                </a:r>
                <a:r>
                  <a:rPr lang="zh-CN" altLang="en-US" sz="1600" dirty="0"/>
                  <a:t>为掩膜，用</a:t>
                </a:r>
                <a:r>
                  <a:rPr lang="en-US" altLang="zh-CN" sz="1600" dirty="0"/>
                  <a:t>KOH</a:t>
                </a:r>
                <a:r>
                  <a:rPr lang="zh-CN" altLang="en-US" sz="1600" dirty="0"/>
                  <a:t>水溶液和异丙醇的混合溶液对</a:t>
                </a:r>
                <a:r>
                  <a:rPr lang="en-US" altLang="zh-CN" sz="1600" dirty="0"/>
                  <a:t>[100]</a:t>
                </a:r>
                <a:r>
                  <a:rPr lang="zh-CN" altLang="en-US" sz="1600" dirty="0"/>
                  <a:t>晶向的硅做定向性腐蚀，会产生精确的</a:t>
                </a:r>
                <a:r>
                  <a:rPr lang="en-US" altLang="zh-CN" sz="1600" dirty="0"/>
                  <a:t>V</a:t>
                </a:r>
                <a:r>
                  <a:rPr lang="zh-CN" altLang="en-US" sz="1600" dirty="0"/>
                  <a:t>型沟，沟槽边缘为</a:t>
                </a:r>
                <a:r>
                  <a:rPr lang="en-US" altLang="zh-CN" sz="1600" dirty="0"/>
                  <a:t>(111)</a:t>
                </a:r>
                <a:r>
                  <a:rPr lang="zh-CN" altLang="en-US" sz="1600" dirty="0"/>
                  <a:t>晶面，且与</a:t>
                </a:r>
                <a:r>
                  <a:rPr lang="en-US" altLang="zh-CN" sz="1600" dirty="0"/>
                  <a:t>(100)</a:t>
                </a:r>
                <a:r>
                  <a:rPr lang="zh-CN" altLang="en-US" sz="1600" dirty="0"/>
                  <a:t>表面形成</a:t>
                </a:r>
                <a:r>
                  <a:rPr lang="en-US" altLang="zh-CN" sz="1600" dirty="0"/>
                  <a:t>54.7°</a:t>
                </a:r>
                <a:r>
                  <a:rPr lang="zh-CN" altLang="en-US" sz="1600" dirty="0"/>
                  <a:t>的夹角；如果掩膜窗口足够大、或者腐蚀时间足够短，则会形成一个</a:t>
                </a:r>
                <a:r>
                  <a:rPr lang="en-US" altLang="zh-CN" sz="1600" dirty="0"/>
                  <a:t>U</a:t>
                </a:r>
                <a:r>
                  <a:rPr lang="zh-CN" altLang="en-US" sz="1600" dirty="0"/>
                  <a:t>型沟槽，底面宽度为</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𝑏</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𝑙𝑐𝑜𝑡</m:t>
                    </m:r>
                    <m:r>
                      <a:rPr lang="en-US" altLang="zh-CN" sz="1600" b="0" i="1" smtClean="0">
                        <a:latin typeface="Cambria Math" panose="02040503050406030204" pitchFamily="18" charset="0"/>
                      </a:rPr>
                      <m:t>54.7</m:t>
                    </m:r>
                    <m:r>
                      <m:rPr>
                        <m:nor/>
                      </m:rPr>
                      <a:rPr lang="en-US" altLang="zh-CN" sz="1600" dirty="0"/>
                      <m:t>°</m:t>
                    </m:r>
                  </m:oMath>
                </a14:m>
                <a:r>
                  <a:rPr lang="en-US" altLang="zh-CN" sz="1600" dirty="0"/>
                  <a:t>.</a:t>
                </a:r>
                <a:endParaRPr lang="zh-CN" altLang="en-US" sz="1600" dirty="0"/>
              </a:p>
            </p:txBody>
          </p:sp>
        </mc:Choice>
        <mc:Fallback xmlns="">
          <p:sp>
            <p:nvSpPr>
              <p:cNvPr id="25606" name="Rectangle 3"/>
              <p:cNvSpPr>
                <a:spLocks noGrp="1" noRot="1" noChangeAspect="1" noMove="1" noResize="1" noEditPoints="1" noAdjustHandles="1" noChangeArrowheads="1" noChangeShapeType="1" noTextEdit="1"/>
              </p:cNvSpPr>
              <p:nvPr>
                <p:ph type="body" idx="1"/>
              </p:nvPr>
            </p:nvSpPr>
            <p:spPr>
              <a:xfrm>
                <a:off x="269369" y="856299"/>
                <a:ext cx="8206680" cy="4664359"/>
              </a:xfrm>
              <a:blipFill>
                <a:blip r:embed="rId2"/>
                <a:stretch>
                  <a:fillRect l="-371" t="-522" r="-2823"/>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30</a:t>
            </a:fld>
            <a:endParaRPr lang="en-US" altLang="zh-CN" dirty="0"/>
          </a:p>
        </p:txBody>
      </p:sp>
      <p:graphicFrame>
        <p:nvGraphicFramePr>
          <p:cNvPr id="4" name="对象 3">
            <a:extLst>
              <a:ext uri="{FF2B5EF4-FFF2-40B4-BE49-F238E27FC236}">
                <a16:creationId xmlns:a16="http://schemas.microsoft.com/office/drawing/2014/main" id="{5D0FBD0D-A668-657D-C931-D0AB35EE2A8D}"/>
              </a:ext>
            </a:extLst>
          </p:cNvPr>
          <p:cNvGraphicFramePr>
            <a:graphicFrameLocks noChangeAspect="1"/>
          </p:cNvGraphicFramePr>
          <p:nvPr>
            <p:extLst>
              <p:ext uri="{D42A27DB-BD31-4B8C-83A1-F6EECF244321}">
                <p14:modId xmlns:p14="http://schemas.microsoft.com/office/powerpoint/2010/main" val="3721256529"/>
              </p:ext>
            </p:extLst>
          </p:nvPr>
        </p:nvGraphicFramePr>
        <p:xfrm>
          <a:off x="1475656" y="2204864"/>
          <a:ext cx="2644730" cy="286778"/>
        </p:xfrm>
        <a:graphic>
          <a:graphicData uri="http://schemas.openxmlformats.org/presentationml/2006/ole">
            <mc:AlternateContent xmlns:mc="http://schemas.openxmlformats.org/markup-compatibility/2006">
              <mc:Choice xmlns:v="urn:schemas-microsoft-com:vml" Requires="v">
                <p:oleObj name="Equation" r:id="rId3" imgW="2108160" imgH="228600" progId="Equation.DSMT4">
                  <p:embed/>
                </p:oleObj>
              </mc:Choice>
              <mc:Fallback>
                <p:oleObj name="Equation" r:id="rId3" imgW="2108160" imgH="228600" progId="Equation.DSMT4">
                  <p:embed/>
                  <p:pic>
                    <p:nvPicPr>
                      <p:cNvPr id="4" name="对象 3">
                        <a:extLst>
                          <a:ext uri="{FF2B5EF4-FFF2-40B4-BE49-F238E27FC236}">
                            <a16:creationId xmlns:a16="http://schemas.microsoft.com/office/drawing/2014/main" id="{5D0FBD0D-A668-657D-C931-D0AB35EE2A8D}"/>
                          </a:ext>
                        </a:extLst>
                      </p:cNvPr>
                      <p:cNvPicPr/>
                      <p:nvPr/>
                    </p:nvPicPr>
                    <p:blipFill>
                      <a:blip r:embed="rId4"/>
                      <a:stretch>
                        <a:fillRect/>
                      </a:stretch>
                    </p:blipFill>
                    <p:spPr>
                      <a:xfrm>
                        <a:off x="1475656" y="2204864"/>
                        <a:ext cx="2644730" cy="28677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3211108-E47D-0D8C-599A-A8A625CBEC02}"/>
              </a:ext>
            </a:extLst>
          </p:cNvPr>
          <p:cNvGraphicFramePr>
            <a:graphicFrameLocks noChangeAspect="1"/>
          </p:cNvGraphicFramePr>
          <p:nvPr>
            <p:extLst>
              <p:ext uri="{D42A27DB-BD31-4B8C-83A1-F6EECF244321}">
                <p14:modId xmlns:p14="http://schemas.microsoft.com/office/powerpoint/2010/main" val="3206402073"/>
              </p:ext>
            </p:extLst>
          </p:nvPr>
        </p:nvGraphicFramePr>
        <p:xfrm>
          <a:off x="4516438" y="2205038"/>
          <a:ext cx="2239962" cy="287337"/>
        </p:xfrm>
        <a:graphic>
          <a:graphicData uri="http://schemas.openxmlformats.org/presentationml/2006/ole">
            <mc:AlternateContent xmlns:mc="http://schemas.openxmlformats.org/markup-compatibility/2006">
              <mc:Choice xmlns:v="urn:schemas-microsoft-com:vml" Requires="v">
                <p:oleObj name="Equation" r:id="rId5" imgW="1777680" imgH="228600" progId="Equation.DSMT4">
                  <p:embed/>
                </p:oleObj>
              </mc:Choice>
              <mc:Fallback>
                <p:oleObj name="Equation" r:id="rId5" imgW="1777680" imgH="228600" progId="Equation.DSMT4">
                  <p:embed/>
                  <p:pic>
                    <p:nvPicPr>
                      <p:cNvPr id="5" name="对象 4">
                        <a:extLst>
                          <a:ext uri="{FF2B5EF4-FFF2-40B4-BE49-F238E27FC236}">
                            <a16:creationId xmlns:a16="http://schemas.microsoft.com/office/drawing/2014/main" id="{23211108-E47D-0D8C-599A-A8A625CBEC02}"/>
                          </a:ext>
                        </a:extLst>
                      </p:cNvPr>
                      <p:cNvPicPr/>
                      <p:nvPr/>
                    </p:nvPicPr>
                    <p:blipFill>
                      <a:blip r:embed="rId6"/>
                      <a:stretch>
                        <a:fillRect/>
                      </a:stretch>
                    </p:blipFill>
                    <p:spPr>
                      <a:xfrm>
                        <a:off x="4516438" y="2205038"/>
                        <a:ext cx="2239962" cy="287337"/>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8D5E56AB-8CCC-9DFF-96C2-F8112E8DC1B2}"/>
              </a:ext>
            </a:extLst>
          </p:cNvPr>
          <p:cNvPicPr>
            <a:picLocks noChangeAspect="1"/>
          </p:cNvPicPr>
          <p:nvPr/>
        </p:nvPicPr>
        <p:blipFill>
          <a:blip r:embed="rId7"/>
          <a:stretch>
            <a:fillRect/>
          </a:stretch>
        </p:blipFill>
        <p:spPr>
          <a:xfrm>
            <a:off x="4840781" y="4448739"/>
            <a:ext cx="3306043" cy="1656000"/>
          </a:xfrm>
          <a:prstGeom prst="rect">
            <a:avLst/>
          </a:prstGeom>
        </p:spPr>
      </p:pic>
      <p:sp>
        <p:nvSpPr>
          <p:cNvPr id="10" name="矩形 9">
            <a:extLst>
              <a:ext uri="{FF2B5EF4-FFF2-40B4-BE49-F238E27FC236}">
                <a16:creationId xmlns:a16="http://schemas.microsoft.com/office/drawing/2014/main" id="{B3B97E61-5994-040B-7390-752F7C702385}"/>
              </a:ext>
            </a:extLst>
          </p:cNvPr>
          <p:cNvSpPr/>
          <p:nvPr/>
        </p:nvSpPr>
        <p:spPr>
          <a:xfrm>
            <a:off x="5194257" y="6094511"/>
            <a:ext cx="2710999" cy="276999"/>
          </a:xfrm>
          <a:prstGeom prst="rect">
            <a:avLst/>
          </a:prstGeom>
        </p:spPr>
        <p:txBody>
          <a:bodyPr wrap="none">
            <a:spAutoFit/>
          </a:bodyPr>
          <a:lstStyle/>
          <a:p>
            <a:pPr marL="0" lvl="1" algn="just" eaLnBrk="1" hangingPunct="1"/>
            <a:r>
              <a:rPr lang="zh-CN" altLang="en-US" sz="1200" b="1" dirty="0"/>
              <a:t>图 各向异性刻蚀，</a:t>
            </a:r>
            <a:r>
              <a:rPr lang="en-US" altLang="zh-CN" sz="1200" b="1" dirty="0"/>
              <a:t>[100]</a:t>
            </a:r>
            <a:r>
              <a:rPr lang="zh-CN" altLang="en-US" sz="1200" b="1" dirty="0"/>
              <a:t>晶向硅的窗口</a:t>
            </a:r>
          </a:p>
        </p:txBody>
      </p:sp>
      <p:pic>
        <p:nvPicPr>
          <p:cNvPr id="11" name="图片 10">
            <a:extLst>
              <a:ext uri="{FF2B5EF4-FFF2-40B4-BE49-F238E27FC236}">
                <a16:creationId xmlns:a16="http://schemas.microsoft.com/office/drawing/2014/main" id="{8812C396-1F15-5FC3-E79C-39406FC8E282}"/>
              </a:ext>
            </a:extLst>
          </p:cNvPr>
          <p:cNvPicPr>
            <a:picLocks noChangeAspect="1"/>
          </p:cNvPicPr>
          <p:nvPr/>
        </p:nvPicPr>
        <p:blipFill>
          <a:blip r:embed="rId8"/>
          <a:stretch>
            <a:fillRect/>
          </a:stretch>
        </p:blipFill>
        <p:spPr>
          <a:xfrm>
            <a:off x="755576" y="4448739"/>
            <a:ext cx="3214920" cy="1656000"/>
          </a:xfrm>
          <a:prstGeom prst="rect">
            <a:avLst/>
          </a:prstGeom>
        </p:spPr>
      </p:pic>
      <p:sp>
        <p:nvSpPr>
          <p:cNvPr id="12" name="矩形 11">
            <a:extLst>
              <a:ext uri="{FF2B5EF4-FFF2-40B4-BE49-F238E27FC236}">
                <a16:creationId xmlns:a16="http://schemas.microsoft.com/office/drawing/2014/main" id="{5AA4DEB6-1E8A-2FC3-9468-E67946729B95}"/>
              </a:ext>
            </a:extLst>
          </p:cNvPr>
          <p:cNvSpPr/>
          <p:nvPr/>
        </p:nvSpPr>
        <p:spPr>
          <a:xfrm>
            <a:off x="1838560" y="6094510"/>
            <a:ext cx="1300356" cy="276999"/>
          </a:xfrm>
          <a:prstGeom prst="rect">
            <a:avLst/>
          </a:prstGeom>
        </p:spPr>
        <p:txBody>
          <a:bodyPr wrap="none">
            <a:spAutoFit/>
          </a:bodyPr>
          <a:lstStyle/>
          <a:p>
            <a:pPr marL="0" lvl="1" algn="just" eaLnBrk="1" hangingPunct="1"/>
            <a:r>
              <a:rPr lang="zh-CN" altLang="en-US" sz="1200" b="1" dirty="0"/>
              <a:t>图 各向同性刻蚀</a:t>
            </a:r>
          </a:p>
        </p:txBody>
      </p:sp>
    </p:spTree>
    <p:extLst>
      <p:ext uri="{BB962C8B-B14F-4D97-AF65-F5344CB8AC3E}">
        <p14:creationId xmlns:p14="http://schemas.microsoft.com/office/powerpoint/2010/main" val="1003325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13502"/>
            <a:ext cx="7772400" cy="710952"/>
          </a:xfrm>
        </p:spPr>
        <p:txBody>
          <a:bodyPr/>
          <a:lstStyle/>
          <a:p>
            <a:pPr eaLnBrk="1" hangingPunct="1"/>
            <a:r>
              <a:rPr lang="zh-CN" altLang="en-US" dirty="0">
                <a:solidFill>
                  <a:schemeClr val="tx1"/>
                </a:solidFill>
              </a:rPr>
              <a:t>干法刻蚀</a:t>
            </a:r>
          </a:p>
        </p:txBody>
      </p:sp>
      <mc:AlternateContent xmlns:mc="http://schemas.openxmlformats.org/markup-compatibility/2006" xmlns:a14="http://schemas.microsoft.com/office/drawing/2010/main">
        <mc:Choice Requires="a14">
          <p:sp>
            <p:nvSpPr>
              <p:cNvPr id="25606" name="Rectangle 3"/>
              <p:cNvSpPr>
                <a:spLocks noGrp="1" noChangeArrowheads="1"/>
              </p:cNvSpPr>
              <p:nvPr>
                <p:ph type="body" idx="1"/>
              </p:nvPr>
            </p:nvSpPr>
            <p:spPr>
              <a:xfrm>
                <a:off x="251520" y="852873"/>
                <a:ext cx="8206680" cy="3440223"/>
              </a:xfrm>
            </p:spPr>
            <p:txBody>
              <a:bodyPr/>
              <a:lstStyle/>
              <a:p>
                <a:pPr algn="just" eaLnBrk="1" hangingPunct="1"/>
                <a:r>
                  <a:rPr lang="zh-CN" altLang="en-US" sz="1800" b="1" dirty="0">
                    <a:solidFill>
                      <a:srgbClr val="C00000"/>
                    </a:solidFill>
                  </a:rPr>
                  <a:t>干法刻蚀</a:t>
                </a:r>
                <a:r>
                  <a:rPr lang="en-US" altLang="zh-CN" sz="1800" b="1" dirty="0">
                    <a:solidFill>
                      <a:srgbClr val="C00000"/>
                    </a:solidFill>
                  </a:rPr>
                  <a:t>(wet chemical etching)</a:t>
                </a:r>
                <a:r>
                  <a:rPr lang="zh-CN" altLang="en-US" sz="1800" b="1" dirty="0"/>
                  <a:t>：</a:t>
                </a:r>
                <a:r>
                  <a:rPr lang="zh-CN" altLang="en-US" sz="1800" dirty="0"/>
                  <a:t>反应气体在等离子体条件下形成活化原子，在电场作用下定向运动与半导体材料进行物理或化学反应，反应生成物为气体被排出，达到定向刻蚀的目的。</a:t>
                </a:r>
                <a:endParaRPr lang="en-US" altLang="zh-CN" sz="1800" dirty="0"/>
              </a:p>
              <a:p>
                <a:pPr algn="just" eaLnBrk="1" hangingPunct="1"/>
                <a:r>
                  <a:rPr lang="zh-CN" altLang="en-US" sz="1800" dirty="0"/>
                  <a:t>在图形转移工艺中，用湿法腐蚀时，由于刻蚀速率一般为各向同性，导致了掩膜层下方的侧向刻蚀现象，为了实现光刻胶图形的高精度转移</a:t>
                </a:r>
                <a:r>
                  <a:rPr lang="en-US" altLang="zh-CN" sz="1800" dirty="0"/>
                  <a:t>(</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𝐴</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=1</m:t>
                    </m:r>
                  </m:oMath>
                </a14:m>
                <a:r>
                  <a:rPr lang="en-US" altLang="zh-CN" sz="1800" dirty="0"/>
                  <a:t>)</a:t>
                </a:r>
                <a:r>
                  <a:rPr lang="zh-CN" altLang="en-US" sz="1800" dirty="0"/>
                  <a:t>，发展出了干法刻蚀技术。干法刻蚀常见方法有</a:t>
                </a:r>
                <a:r>
                  <a:rPr lang="en-US" altLang="zh-CN" sz="1800" dirty="0"/>
                  <a:t>RIE</a:t>
                </a:r>
                <a:r>
                  <a:rPr lang="zh-CN" altLang="en-US" sz="1800" dirty="0"/>
                  <a:t>（反应离子刻蚀）、</a:t>
                </a:r>
                <a:r>
                  <a:rPr lang="en-US" altLang="zh-CN" sz="1800" dirty="0"/>
                  <a:t>RIBE</a:t>
                </a:r>
                <a:r>
                  <a:rPr lang="zh-CN" altLang="en-US" sz="1800" dirty="0"/>
                  <a:t>（反应离子束刻蚀）和</a:t>
                </a:r>
                <a:r>
                  <a:rPr lang="en-US" altLang="zh-CN" sz="1800" dirty="0"/>
                  <a:t>ICP</a:t>
                </a:r>
                <a:r>
                  <a:rPr lang="zh-CN" altLang="en-US" sz="1800" dirty="0"/>
                  <a:t>（电感耦合等离子体刻蚀）。</a:t>
                </a:r>
                <a:endParaRPr lang="en-US" altLang="zh-CN" sz="1800" dirty="0"/>
              </a:p>
              <a:p>
                <a:pPr algn="just" eaLnBrk="1" hangingPunct="1"/>
                <a:r>
                  <a:rPr lang="zh-CN" altLang="en-US" sz="1800" dirty="0"/>
                  <a:t>干法刻蚀一般需要用光刻胶或</a:t>
                </a:r>
                <a:r>
                  <a:rPr lang="en-US" altLang="zh-CN" sz="1800" dirty="0"/>
                  <a:t>SiO</a:t>
                </a:r>
                <a:r>
                  <a:rPr lang="en-US" altLang="zh-CN" sz="1800" baseline="-25000" dirty="0"/>
                  <a:t>2</a:t>
                </a:r>
                <a:r>
                  <a:rPr lang="zh-CN" altLang="en-US" sz="1800" dirty="0"/>
                  <a:t>等介质膜作为掩膜，其突出优点是没有侧蚀问题，而且腐蚀深度可以精确控制。</a:t>
                </a:r>
                <a:endParaRPr lang="en-US" altLang="zh-CN" sz="1800" dirty="0"/>
              </a:p>
              <a:p>
                <a:pPr marL="342000" algn="just" eaLnBrk="1" hangingPunct="1">
                  <a:spcBef>
                    <a:spcPts val="600"/>
                  </a:spcBef>
                  <a:buFont typeface="Arial" panose="020B0604020202020204" pitchFamily="34" charset="0"/>
                  <a:buChar char="•"/>
                </a:pPr>
                <a:endParaRPr lang="en-US" altLang="zh-CN" sz="1800" dirty="0"/>
              </a:p>
            </p:txBody>
          </p:sp>
        </mc:Choice>
        <mc:Fallback xmlns="">
          <p:sp>
            <p:nvSpPr>
              <p:cNvPr id="25606" name="Rectangle 3"/>
              <p:cNvSpPr>
                <a:spLocks noGrp="1" noRot="1" noChangeAspect="1" noMove="1" noResize="1" noEditPoints="1" noAdjustHandles="1" noChangeArrowheads="1" noChangeShapeType="1" noTextEdit="1"/>
              </p:cNvSpPr>
              <p:nvPr>
                <p:ph type="body" idx="1"/>
              </p:nvPr>
            </p:nvSpPr>
            <p:spPr>
              <a:xfrm>
                <a:off x="251520" y="852873"/>
                <a:ext cx="8206680" cy="3440223"/>
              </a:xfrm>
              <a:blipFill>
                <a:blip r:embed="rId2"/>
                <a:stretch>
                  <a:fillRect l="-445" t="-1418" r="-594"/>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31</a:t>
            </a:fld>
            <a:endParaRPr lang="en-US" altLang="zh-CN"/>
          </a:p>
        </p:txBody>
      </p:sp>
      <p:grpSp>
        <p:nvGrpSpPr>
          <p:cNvPr id="10" name="组合 9">
            <a:extLst>
              <a:ext uri="{FF2B5EF4-FFF2-40B4-BE49-F238E27FC236}">
                <a16:creationId xmlns:a16="http://schemas.microsoft.com/office/drawing/2014/main" id="{240CE875-8D88-3894-8408-5972F46F1CEE}"/>
              </a:ext>
            </a:extLst>
          </p:cNvPr>
          <p:cNvGrpSpPr/>
          <p:nvPr/>
        </p:nvGrpSpPr>
        <p:grpSpPr>
          <a:xfrm>
            <a:off x="251520" y="4456278"/>
            <a:ext cx="8452626" cy="1628940"/>
            <a:chOff x="179512" y="3937520"/>
            <a:chExt cx="8452626" cy="1628940"/>
          </a:xfrm>
        </p:grpSpPr>
        <p:pic>
          <p:nvPicPr>
            <p:cNvPr id="4" name="图片 3">
              <a:extLst>
                <a:ext uri="{FF2B5EF4-FFF2-40B4-BE49-F238E27FC236}">
                  <a16:creationId xmlns:a16="http://schemas.microsoft.com/office/drawing/2014/main" id="{A927E8BF-6EC6-39F4-14C0-9688ACF9ADCB}"/>
                </a:ext>
              </a:extLst>
            </p:cNvPr>
            <p:cNvPicPr>
              <a:picLocks noChangeAspect="1"/>
            </p:cNvPicPr>
            <p:nvPr/>
          </p:nvPicPr>
          <p:blipFill>
            <a:blip r:embed="rId3"/>
            <a:stretch>
              <a:fillRect/>
            </a:stretch>
          </p:blipFill>
          <p:spPr>
            <a:xfrm>
              <a:off x="179512" y="3937520"/>
              <a:ext cx="2642282" cy="1224000"/>
            </a:xfrm>
            <a:prstGeom prst="rect">
              <a:avLst/>
            </a:prstGeom>
          </p:spPr>
        </p:pic>
        <p:pic>
          <p:nvPicPr>
            <p:cNvPr id="5" name="图片 4">
              <a:extLst>
                <a:ext uri="{FF2B5EF4-FFF2-40B4-BE49-F238E27FC236}">
                  <a16:creationId xmlns:a16="http://schemas.microsoft.com/office/drawing/2014/main" id="{C0E870C1-BF97-CD4F-6ADE-7A3648594B71}"/>
                </a:ext>
              </a:extLst>
            </p:cNvPr>
            <p:cNvPicPr>
              <a:picLocks noChangeAspect="1"/>
            </p:cNvPicPr>
            <p:nvPr/>
          </p:nvPicPr>
          <p:blipFill>
            <a:blip r:embed="rId4"/>
            <a:stretch>
              <a:fillRect/>
            </a:stretch>
          </p:blipFill>
          <p:spPr>
            <a:xfrm>
              <a:off x="3203848" y="3937520"/>
              <a:ext cx="2563265" cy="1224000"/>
            </a:xfrm>
            <a:prstGeom prst="rect">
              <a:avLst/>
            </a:prstGeom>
          </p:spPr>
        </p:pic>
        <p:pic>
          <p:nvPicPr>
            <p:cNvPr id="6" name="图片 5">
              <a:extLst>
                <a:ext uri="{FF2B5EF4-FFF2-40B4-BE49-F238E27FC236}">
                  <a16:creationId xmlns:a16="http://schemas.microsoft.com/office/drawing/2014/main" id="{4EEDDF55-0172-767E-198A-494B52584F58}"/>
                </a:ext>
              </a:extLst>
            </p:cNvPr>
            <p:cNvPicPr>
              <a:picLocks noChangeAspect="1"/>
            </p:cNvPicPr>
            <p:nvPr/>
          </p:nvPicPr>
          <p:blipFill>
            <a:blip r:embed="rId5"/>
            <a:stretch>
              <a:fillRect/>
            </a:stretch>
          </p:blipFill>
          <p:spPr>
            <a:xfrm>
              <a:off x="6149167" y="3937520"/>
              <a:ext cx="2482971" cy="1224000"/>
            </a:xfrm>
            <a:prstGeom prst="rect">
              <a:avLst/>
            </a:prstGeom>
          </p:spPr>
        </p:pic>
        <p:sp>
          <p:nvSpPr>
            <p:cNvPr id="9" name="矩形 8">
              <a:extLst>
                <a:ext uri="{FF2B5EF4-FFF2-40B4-BE49-F238E27FC236}">
                  <a16:creationId xmlns:a16="http://schemas.microsoft.com/office/drawing/2014/main" id="{C8863AC1-142B-F636-46AD-CA55687365BA}"/>
                </a:ext>
              </a:extLst>
            </p:cNvPr>
            <p:cNvSpPr/>
            <p:nvPr/>
          </p:nvSpPr>
          <p:spPr>
            <a:xfrm>
              <a:off x="1716936" y="5289461"/>
              <a:ext cx="5788764" cy="276999"/>
            </a:xfrm>
            <a:prstGeom prst="rect">
              <a:avLst/>
            </a:prstGeom>
          </p:spPr>
          <p:txBody>
            <a:bodyPr wrap="none">
              <a:spAutoFit/>
            </a:bodyPr>
            <a:lstStyle/>
            <a:p>
              <a:pPr marL="0" lvl="1" algn="just" eaLnBrk="1" hangingPunct="1"/>
              <a:r>
                <a:rPr lang="zh-CN" altLang="en-US" sz="1200" b="1" dirty="0"/>
                <a:t>图 湿法腐蚀与干法刻蚀图案转移对比。</a:t>
              </a:r>
              <a:r>
                <a:rPr lang="en-US" altLang="zh-CN" sz="1200" b="1" dirty="0"/>
                <a:t>(a)</a:t>
              </a:r>
              <a:r>
                <a:rPr lang="zh-CN" altLang="en-US" sz="1200" b="1" dirty="0"/>
                <a:t>光刻胶图案形成</a:t>
              </a:r>
              <a:r>
                <a:rPr lang="en-US" altLang="zh-CN" sz="1200" b="1" dirty="0"/>
                <a:t>;(b)</a:t>
              </a:r>
              <a:r>
                <a:rPr lang="zh-CN" altLang="en-US" sz="1200" b="1" dirty="0"/>
                <a:t>湿法腐蚀</a:t>
              </a:r>
              <a:r>
                <a:rPr lang="en-US" altLang="zh-CN" sz="1200" b="1" dirty="0"/>
                <a:t>;(c)</a:t>
              </a:r>
              <a:r>
                <a:rPr lang="zh-CN" altLang="en-US" sz="1200" b="1" dirty="0"/>
                <a:t>干法刻蚀</a:t>
              </a:r>
            </a:p>
          </p:txBody>
        </p:sp>
      </p:grpSp>
      <p:graphicFrame>
        <p:nvGraphicFramePr>
          <p:cNvPr id="11" name="对象 10">
            <a:extLst>
              <a:ext uri="{FF2B5EF4-FFF2-40B4-BE49-F238E27FC236}">
                <a16:creationId xmlns:a16="http://schemas.microsoft.com/office/drawing/2014/main" id="{DC79A00B-C682-A5D9-E315-603AE5597038}"/>
              </a:ext>
            </a:extLst>
          </p:cNvPr>
          <p:cNvGraphicFramePr>
            <a:graphicFrameLocks noChangeAspect="1"/>
          </p:cNvGraphicFramePr>
          <p:nvPr>
            <p:extLst>
              <p:ext uri="{D42A27DB-BD31-4B8C-83A1-F6EECF244321}">
                <p14:modId xmlns:p14="http://schemas.microsoft.com/office/powerpoint/2010/main" val="517928563"/>
              </p:ext>
            </p:extLst>
          </p:nvPr>
        </p:nvGraphicFramePr>
        <p:xfrm>
          <a:off x="3624271" y="3694625"/>
          <a:ext cx="1461177" cy="540000"/>
        </p:xfrm>
        <a:graphic>
          <a:graphicData uri="http://schemas.openxmlformats.org/presentationml/2006/ole">
            <mc:AlternateContent xmlns:mc="http://schemas.openxmlformats.org/markup-compatibility/2006">
              <mc:Choice xmlns:v="urn:schemas-microsoft-com:vml" Requires="v">
                <p:oleObj name="Equation" r:id="rId6" imgW="1168200" imgH="431640" progId="Equation.DSMT4">
                  <p:embed/>
                </p:oleObj>
              </mc:Choice>
              <mc:Fallback>
                <p:oleObj name="Equation" r:id="rId6" imgW="1168200" imgH="431640" progId="Equation.DSMT4">
                  <p:embed/>
                  <p:pic>
                    <p:nvPicPr>
                      <p:cNvPr id="0" name=""/>
                      <p:cNvPicPr/>
                      <p:nvPr/>
                    </p:nvPicPr>
                    <p:blipFill>
                      <a:blip r:embed="rId7"/>
                      <a:stretch>
                        <a:fillRect/>
                      </a:stretch>
                    </p:blipFill>
                    <p:spPr>
                      <a:xfrm>
                        <a:off x="3624271" y="3694625"/>
                        <a:ext cx="1461177" cy="540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232E16-6C7B-A798-C042-58EC1B8DE91E}"/>
                  </a:ext>
                </a:extLst>
              </p:cNvPr>
              <p:cNvSpPr txBox="1"/>
              <p:nvPr/>
            </p:nvSpPr>
            <p:spPr>
              <a:xfrm>
                <a:off x="2011876" y="3774541"/>
                <a:ext cx="2224647" cy="307777"/>
              </a:xfrm>
              <a:prstGeom prst="rect">
                <a:avLst/>
              </a:prstGeom>
              <a:noFill/>
            </p:spPr>
            <p:txBody>
              <a:bodyPr wrap="square" rtlCol="0">
                <a:spAutoFit/>
              </a:bodyPr>
              <a:lstStyle/>
              <a:p>
                <a:r>
                  <a:rPr lang="zh-CN" altLang="en-US" sz="1400" dirty="0"/>
                  <a:t>定义各项异度</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𝐴</m:t>
                        </m:r>
                      </m:e>
                      <m:sub>
                        <m:r>
                          <a:rPr lang="en-US" altLang="zh-CN" sz="1400" b="0" i="1" smtClean="0">
                            <a:latin typeface="Cambria Math" panose="02040503050406030204" pitchFamily="18" charset="0"/>
                          </a:rPr>
                          <m:t>𝑡</m:t>
                        </m:r>
                      </m:sub>
                    </m:sSub>
                  </m:oMath>
                </a14:m>
                <a:r>
                  <a:rPr lang="zh-CN" altLang="en-US" sz="1400" dirty="0"/>
                  <a:t>：</a:t>
                </a:r>
              </a:p>
            </p:txBody>
          </p:sp>
        </mc:Choice>
        <mc:Fallback xmlns="">
          <p:sp>
            <p:nvSpPr>
              <p:cNvPr id="12" name="文本框 11">
                <a:extLst>
                  <a:ext uri="{FF2B5EF4-FFF2-40B4-BE49-F238E27FC236}">
                    <a16:creationId xmlns:a16="http://schemas.microsoft.com/office/drawing/2014/main" id="{46232E16-6C7B-A798-C042-58EC1B8DE91E}"/>
                  </a:ext>
                </a:extLst>
              </p:cNvPr>
              <p:cNvSpPr txBox="1">
                <a:spLocks noRot="1" noChangeAspect="1" noMove="1" noResize="1" noEditPoints="1" noAdjustHandles="1" noChangeArrowheads="1" noChangeShapeType="1" noTextEdit="1"/>
              </p:cNvSpPr>
              <p:nvPr/>
            </p:nvSpPr>
            <p:spPr>
              <a:xfrm>
                <a:off x="2011876" y="3774541"/>
                <a:ext cx="2224647" cy="307777"/>
              </a:xfrm>
              <a:prstGeom prst="rect">
                <a:avLst/>
              </a:prstGeom>
              <a:blipFill>
                <a:blip r:embed="rId8"/>
                <a:stretch>
                  <a:fillRect l="-822" t="-5882"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409C05F-D9C2-5AE1-0E9B-33225E480A2E}"/>
                  </a:ext>
                </a:extLst>
              </p:cNvPr>
              <p:cNvSpPr txBox="1"/>
              <p:nvPr/>
            </p:nvSpPr>
            <p:spPr>
              <a:xfrm>
                <a:off x="5585519" y="3697596"/>
                <a:ext cx="2224647" cy="461665"/>
              </a:xfrm>
              <a:prstGeom prst="rect">
                <a:avLst/>
              </a:prstGeom>
              <a:noFill/>
            </p:spPr>
            <p:txBody>
              <a:bodyPr wrap="square" rtlCol="0">
                <a:spAutoFit/>
              </a:bodyPr>
              <a:lstStyle/>
              <a:p>
                <a14:m>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m:t>
                        </m:r>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𝑙</m:t>
                        </m:r>
                      </m:sub>
                    </m:sSub>
                    <m:r>
                      <a:rPr lang="en-US" altLang="zh-CN" sz="1200" b="0" i="0" smtClean="0">
                        <a:latin typeface="Cambria Math" panose="02040503050406030204" pitchFamily="18" charset="0"/>
                      </a:rPr>
                      <m:t>:</m:t>
                    </m:r>
                  </m:oMath>
                </a14:m>
                <a:r>
                  <a:rPr lang="zh-CN" altLang="en-US" sz="1200" dirty="0"/>
                  <a:t>横向刻蚀速率</a:t>
                </a:r>
                <a:endParaRPr lang="en-US" altLang="zh-CN" sz="1200" dirty="0"/>
              </a:p>
              <a:p>
                <a14:m>
                  <m:oMath xmlns:m="http://schemas.openxmlformats.org/officeDocument/2006/math">
                    <m:r>
                      <a:rPr lang="en-US" altLang="zh-CN" sz="1200" i="1" dirty="0">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𝑅</m:t>
                        </m:r>
                      </m:e>
                      <m:sub>
                        <m:r>
                          <a:rPr lang="en-US" altLang="zh-CN" sz="1200" b="0" i="1" smtClean="0">
                            <a:latin typeface="Cambria Math" panose="02040503050406030204" pitchFamily="18" charset="0"/>
                          </a:rPr>
                          <m:t>𝑡</m:t>
                        </m:r>
                      </m:sub>
                    </m:sSub>
                    <m:r>
                      <a:rPr lang="en-US" altLang="zh-CN" sz="1200" b="0" i="0" smtClean="0">
                        <a:latin typeface="Cambria Math" panose="02040503050406030204" pitchFamily="18" charset="0"/>
                      </a:rPr>
                      <m:t>:</m:t>
                    </m:r>
                    <m:r>
                      <a:rPr lang="zh-CN" altLang="en-US" sz="1200" i="1">
                        <a:latin typeface="Cambria Math" panose="02040503050406030204" pitchFamily="18" charset="0"/>
                      </a:rPr>
                      <m:t>纵</m:t>
                    </m:r>
                  </m:oMath>
                </a14:m>
                <a:r>
                  <a:rPr lang="zh-CN" altLang="en-US" sz="1200" dirty="0"/>
                  <a:t>向刻蚀速率</a:t>
                </a:r>
              </a:p>
            </p:txBody>
          </p:sp>
        </mc:Choice>
        <mc:Fallback xmlns="">
          <p:sp>
            <p:nvSpPr>
              <p:cNvPr id="14" name="文本框 13">
                <a:extLst>
                  <a:ext uri="{FF2B5EF4-FFF2-40B4-BE49-F238E27FC236}">
                    <a16:creationId xmlns:a16="http://schemas.microsoft.com/office/drawing/2014/main" id="{6409C05F-D9C2-5AE1-0E9B-33225E480A2E}"/>
                  </a:ext>
                </a:extLst>
              </p:cNvPr>
              <p:cNvSpPr txBox="1">
                <a:spLocks noRot="1" noChangeAspect="1" noMove="1" noResize="1" noEditPoints="1" noAdjustHandles="1" noChangeArrowheads="1" noChangeShapeType="1" noTextEdit="1"/>
              </p:cNvSpPr>
              <p:nvPr/>
            </p:nvSpPr>
            <p:spPr>
              <a:xfrm>
                <a:off x="5585519" y="3697596"/>
                <a:ext cx="2224647" cy="461665"/>
              </a:xfrm>
              <a:prstGeom prst="rect">
                <a:avLst/>
              </a:prstGeom>
              <a:blipFill>
                <a:blip r:embed="rId9"/>
                <a:stretch>
                  <a:fillRect t="-2667" b="-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8290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0515"/>
            <a:ext cx="7772400" cy="710952"/>
          </a:xfrm>
        </p:spPr>
        <p:txBody>
          <a:bodyPr/>
          <a:lstStyle/>
          <a:p>
            <a:pPr eaLnBrk="1" hangingPunct="1"/>
            <a:r>
              <a:rPr lang="zh-CN" altLang="en-US" dirty="0">
                <a:solidFill>
                  <a:schemeClr val="tx1"/>
                </a:solidFill>
              </a:rPr>
              <a:t>干法刻蚀</a:t>
            </a:r>
          </a:p>
        </p:txBody>
      </p:sp>
      <p:sp>
        <p:nvSpPr>
          <p:cNvPr id="25606" name="Rectangle 3"/>
          <p:cNvSpPr>
            <a:spLocks noGrp="1" noChangeArrowheads="1"/>
          </p:cNvSpPr>
          <p:nvPr>
            <p:ph type="body" idx="1"/>
          </p:nvPr>
        </p:nvSpPr>
        <p:spPr>
          <a:xfrm>
            <a:off x="251520" y="655991"/>
            <a:ext cx="8206680" cy="3440223"/>
          </a:xfrm>
        </p:spPr>
        <p:txBody>
          <a:bodyPr/>
          <a:lstStyle/>
          <a:p>
            <a:pPr algn="just" eaLnBrk="1" hangingPunct="1"/>
            <a:r>
              <a:rPr lang="zh-CN" altLang="en-US" sz="1600" b="1" dirty="0">
                <a:solidFill>
                  <a:srgbClr val="C00000"/>
                </a:solidFill>
              </a:rPr>
              <a:t>物理刻蚀</a:t>
            </a:r>
            <a:r>
              <a:rPr lang="zh-CN" altLang="en-US" sz="1600" dirty="0"/>
              <a:t>：利用辉光放电，将气体如</a:t>
            </a:r>
            <a:r>
              <a:rPr lang="en-US" altLang="zh-CN" sz="1600" dirty="0" err="1"/>
              <a:t>Ar</a:t>
            </a:r>
            <a:r>
              <a:rPr lang="zh-CN" altLang="en-US" sz="1600" dirty="0"/>
              <a:t>解离成带正电的离子，再利用自偏压将离子加速，溅击在被蚀刻物的表面，而将被蚀刻物质原子击出，该过程完全利用物理上能量的转移，谓之物理刻蚀。</a:t>
            </a:r>
          </a:p>
          <a:p>
            <a:pPr algn="just" eaLnBrk="1" hangingPunct="1"/>
            <a:r>
              <a:rPr lang="zh-CN" altLang="en-US" sz="1600" b="1" dirty="0">
                <a:solidFill>
                  <a:srgbClr val="C00000"/>
                </a:solidFill>
              </a:rPr>
              <a:t>化学刻蚀</a:t>
            </a:r>
            <a:r>
              <a:rPr lang="zh-CN" altLang="en-US" sz="1600" dirty="0"/>
              <a:t>：能量源给予气体能量，产生化学活性极强的原</a:t>
            </a:r>
            <a:r>
              <a:rPr lang="en-US" altLang="zh-CN" sz="1600" dirty="0"/>
              <a:t>(</a:t>
            </a:r>
            <a:r>
              <a:rPr lang="zh-CN" altLang="en-US" sz="1600" dirty="0"/>
              <a:t>分</a:t>
            </a:r>
            <a:r>
              <a:rPr lang="en-US" altLang="zh-CN" sz="1600" dirty="0"/>
              <a:t>)</a:t>
            </a:r>
            <a:r>
              <a:rPr lang="zh-CN" altLang="en-US" sz="1600" dirty="0"/>
              <a:t>子团，原</a:t>
            </a:r>
            <a:r>
              <a:rPr lang="en-US" altLang="zh-CN" sz="1600" dirty="0"/>
              <a:t>(</a:t>
            </a:r>
            <a:r>
              <a:rPr lang="zh-CN" altLang="en-US" sz="1600" dirty="0"/>
              <a:t>分</a:t>
            </a:r>
            <a:r>
              <a:rPr lang="en-US" altLang="zh-CN" sz="1600" dirty="0"/>
              <a:t>)</a:t>
            </a:r>
            <a:r>
              <a:rPr lang="zh-CN" altLang="en-US" sz="1600" dirty="0"/>
              <a:t>子团扩散至待蚀刻物质的表面，与待蚀刻物质反应产生挥发性之反应生成物，最后挥发性生成物被真空设备抽离反应腔。</a:t>
            </a:r>
            <a:endParaRPr lang="en-US" altLang="zh-CN" sz="1600" dirty="0"/>
          </a:p>
          <a:p>
            <a:pPr algn="just" eaLnBrk="1" hangingPunct="1"/>
            <a:r>
              <a:rPr lang="zh-CN" altLang="en-US" sz="1600" b="1" dirty="0">
                <a:solidFill>
                  <a:srgbClr val="C00000"/>
                </a:solidFill>
              </a:rPr>
              <a:t>物理化学刻蚀</a:t>
            </a:r>
            <a:r>
              <a:rPr lang="zh-CN" altLang="en-US" sz="1600" dirty="0"/>
              <a:t>：利用离子轰击改善化学刻蚀作用。加入离子撞击，一是将待蚀刻物质表面的原子键结破坏，加速蚀刻速率；二是将再沉积于待蚀刻物质表面的产物或聚合物打掉，以便待蚀刻物质表面能再与反应蚀刻气体接触。</a:t>
            </a:r>
          </a:p>
          <a:p>
            <a:pPr algn="just" eaLnBrk="1" hangingPunct="1"/>
            <a:endParaRPr lang="zh-CN" altLang="en-US" sz="1600" dirty="0"/>
          </a:p>
          <a:p>
            <a:pPr marL="342000" algn="just" eaLnBrk="1" hangingPunct="1">
              <a:spcBef>
                <a:spcPts val="600"/>
              </a:spcBef>
              <a:buFont typeface="Arial" panose="020B0604020202020204" pitchFamily="34" charset="0"/>
              <a:buChar char="•"/>
            </a:pPr>
            <a:endParaRPr lang="en-US" altLang="zh-CN" sz="1600" dirty="0"/>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32</a:t>
            </a:fld>
            <a:endParaRPr lang="en-US" altLang="zh-CN"/>
          </a:p>
        </p:txBody>
      </p:sp>
      <p:grpSp>
        <p:nvGrpSpPr>
          <p:cNvPr id="8" name="组合 7">
            <a:extLst>
              <a:ext uri="{FF2B5EF4-FFF2-40B4-BE49-F238E27FC236}">
                <a16:creationId xmlns:a16="http://schemas.microsoft.com/office/drawing/2014/main" id="{D4246987-D403-F4C3-0099-EF41F62AFAB6}"/>
              </a:ext>
            </a:extLst>
          </p:cNvPr>
          <p:cNvGrpSpPr/>
          <p:nvPr/>
        </p:nvGrpSpPr>
        <p:grpSpPr>
          <a:xfrm>
            <a:off x="5762804" y="3823868"/>
            <a:ext cx="3159359" cy="1584000"/>
            <a:chOff x="-144968" y="1821270"/>
            <a:chExt cx="8751087" cy="4128010"/>
          </a:xfrm>
        </p:grpSpPr>
        <p:sp>
          <p:nvSpPr>
            <p:cNvPr id="13" name="矩形 12">
              <a:extLst>
                <a:ext uri="{FF2B5EF4-FFF2-40B4-BE49-F238E27FC236}">
                  <a16:creationId xmlns:a16="http://schemas.microsoft.com/office/drawing/2014/main" id="{466C0A75-12CC-9B22-D634-77FA5F5EFE67}"/>
                </a:ext>
              </a:extLst>
            </p:cNvPr>
            <p:cNvSpPr/>
            <p:nvPr/>
          </p:nvSpPr>
          <p:spPr>
            <a:xfrm>
              <a:off x="-144968" y="4246644"/>
              <a:ext cx="3744416" cy="552444"/>
            </a:xfrm>
            <a:prstGeom prst="rect">
              <a:avLst/>
            </a:prstGeom>
            <a:noFill/>
          </p:spPr>
          <p:txBody>
            <a:bodyPr wrap="square">
              <a:spAutoFit/>
            </a:bodyPr>
            <a:lstStyle/>
            <a:p>
              <a:pPr algn="ctr"/>
              <a:r>
                <a:rPr lang="zh-CN" altLang="en-US" sz="800" dirty="0"/>
                <a:t>（</a:t>
              </a:r>
              <a:r>
                <a:rPr lang="en-US" altLang="zh-CN" sz="800" dirty="0"/>
                <a:t>3</a:t>
              </a:r>
              <a:r>
                <a:rPr lang="zh-CN" altLang="en-US" sz="800" dirty="0"/>
                <a:t>）吸附</a:t>
              </a:r>
            </a:p>
          </p:txBody>
        </p:sp>
        <p:grpSp>
          <p:nvGrpSpPr>
            <p:cNvPr id="15" name="组合 14">
              <a:extLst>
                <a:ext uri="{FF2B5EF4-FFF2-40B4-BE49-F238E27FC236}">
                  <a16:creationId xmlns:a16="http://schemas.microsoft.com/office/drawing/2014/main" id="{9BCD1F74-AEA8-AB44-BB18-0A7452EA2B3C}"/>
                </a:ext>
              </a:extLst>
            </p:cNvPr>
            <p:cNvGrpSpPr/>
            <p:nvPr/>
          </p:nvGrpSpPr>
          <p:grpSpPr>
            <a:xfrm>
              <a:off x="150043" y="1821270"/>
              <a:ext cx="8456076" cy="4128010"/>
              <a:chOff x="-144968" y="1677254"/>
              <a:chExt cx="9046097" cy="4416042"/>
            </a:xfrm>
          </p:grpSpPr>
          <p:sp>
            <p:nvSpPr>
              <p:cNvPr id="16" name="矩形 15">
                <a:extLst>
                  <a:ext uri="{FF2B5EF4-FFF2-40B4-BE49-F238E27FC236}">
                    <a16:creationId xmlns:a16="http://schemas.microsoft.com/office/drawing/2014/main" id="{8C8C9535-6FFC-9793-39A0-D1EBDF21537B}"/>
                  </a:ext>
                </a:extLst>
              </p:cNvPr>
              <p:cNvSpPr/>
              <p:nvPr/>
            </p:nvSpPr>
            <p:spPr>
              <a:xfrm>
                <a:off x="3330115" y="1677254"/>
                <a:ext cx="2430015" cy="590991"/>
              </a:xfrm>
              <a:prstGeom prst="rect">
                <a:avLst/>
              </a:prstGeom>
              <a:noFill/>
            </p:spPr>
            <p:txBody>
              <a:bodyPr wrap="square">
                <a:spAutoFit/>
              </a:bodyPr>
              <a:lstStyle/>
              <a:p>
                <a:pPr algn="ctr"/>
                <a:r>
                  <a:rPr lang="zh-CN" altLang="en-US" sz="800" dirty="0"/>
                  <a:t>等离子体气流</a:t>
                </a:r>
              </a:p>
            </p:txBody>
          </p:sp>
          <p:sp>
            <p:nvSpPr>
              <p:cNvPr id="17" name="矩形 16">
                <a:extLst>
                  <a:ext uri="{FF2B5EF4-FFF2-40B4-BE49-F238E27FC236}">
                    <a16:creationId xmlns:a16="http://schemas.microsoft.com/office/drawing/2014/main" id="{B283223A-DEBE-0FBE-097A-6E7953039E60}"/>
                  </a:ext>
                </a:extLst>
              </p:cNvPr>
              <p:cNvSpPr/>
              <p:nvPr/>
            </p:nvSpPr>
            <p:spPr>
              <a:xfrm>
                <a:off x="-144968" y="2276872"/>
                <a:ext cx="3744417" cy="928697"/>
              </a:xfrm>
              <a:prstGeom prst="rect">
                <a:avLst/>
              </a:prstGeom>
              <a:noFill/>
            </p:spPr>
            <p:txBody>
              <a:bodyPr wrap="square">
                <a:spAutoFit/>
              </a:bodyPr>
              <a:lstStyle/>
              <a:p>
                <a:pPr algn="ctr"/>
                <a:r>
                  <a:rPr lang="zh-CN" altLang="en-US" sz="800" dirty="0"/>
                  <a:t>（</a:t>
                </a:r>
                <a:r>
                  <a:rPr lang="en-US" altLang="zh-CN" sz="800" dirty="0"/>
                  <a:t>1</a:t>
                </a:r>
                <a:r>
                  <a:rPr lang="zh-CN" altLang="en-US" sz="800" dirty="0"/>
                  <a:t>）产生各种刻蚀剂</a:t>
                </a:r>
                <a:endParaRPr lang="en-US" altLang="zh-CN" sz="800" dirty="0"/>
              </a:p>
              <a:p>
                <a:pPr algn="ctr"/>
                <a:r>
                  <a:rPr lang="zh-CN" altLang="en-US" sz="800" dirty="0"/>
                  <a:t>（</a:t>
                </a:r>
                <a:r>
                  <a:rPr lang="en-US" altLang="zh-CN" sz="800" dirty="0"/>
                  <a:t>2</a:t>
                </a:r>
                <a:r>
                  <a:rPr lang="zh-CN" altLang="en-US" sz="800" dirty="0"/>
                  <a:t>）向表面扩散</a:t>
                </a:r>
              </a:p>
            </p:txBody>
          </p:sp>
          <p:grpSp>
            <p:nvGrpSpPr>
              <p:cNvPr id="18" name="组合 17">
                <a:extLst>
                  <a:ext uri="{FF2B5EF4-FFF2-40B4-BE49-F238E27FC236}">
                    <a16:creationId xmlns:a16="http://schemas.microsoft.com/office/drawing/2014/main" id="{9ED4DD5F-4304-3ADC-B13D-AFB11AD462AB}"/>
                  </a:ext>
                </a:extLst>
              </p:cNvPr>
              <p:cNvGrpSpPr/>
              <p:nvPr/>
            </p:nvGrpSpPr>
            <p:grpSpPr>
              <a:xfrm>
                <a:off x="683568" y="2157607"/>
                <a:ext cx="8217561" cy="3935689"/>
                <a:chOff x="683568" y="2157607"/>
                <a:chExt cx="8217561" cy="3935689"/>
              </a:xfrm>
            </p:grpSpPr>
            <p:grpSp>
              <p:nvGrpSpPr>
                <p:cNvPr id="19" name="组合 18">
                  <a:extLst>
                    <a:ext uri="{FF2B5EF4-FFF2-40B4-BE49-F238E27FC236}">
                      <a16:creationId xmlns:a16="http://schemas.microsoft.com/office/drawing/2014/main" id="{547262A0-4857-8476-22CC-A9623B9C038A}"/>
                    </a:ext>
                  </a:extLst>
                </p:cNvPr>
                <p:cNvGrpSpPr/>
                <p:nvPr/>
              </p:nvGrpSpPr>
              <p:grpSpPr>
                <a:xfrm>
                  <a:off x="685800" y="5229200"/>
                  <a:ext cx="7270576" cy="864096"/>
                  <a:chOff x="685800" y="3861048"/>
                  <a:chExt cx="7270576" cy="864096"/>
                </a:xfrm>
              </p:grpSpPr>
              <p:cxnSp>
                <p:nvCxnSpPr>
                  <p:cNvPr id="29" name="连接符: 肘形 28">
                    <a:extLst>
                      <a:ext uri="{FF2B5EF4-FFF2-40B4-BE49-F238E27FC236}">
                        <a16:creationId xmlns:a16="http://schemas.microsoft.com/office/drawing/2014/main" id="{ABA0231D-24B4-49F3-D57D-A00E5009B36B}"/>
                      </a:ext>
                    </a:extLst>
                  </p:cNvPr>
                  <p:cNvCxnSpPr>
                    <a:cxnSpLocks/>
                  </p:cNvCxnSpPr>
                  <p:nvPr/>
                </p:nvCxnSpPr>
                <p:spPr bwMode="auto">
                  <a:xfrm>
                    <a:off x="685800" y="3861048"/>
                    <a:ext cx="7270576" cy="864096"/>
                  </a:xfrm>
                  <a:prstGeom prst="bentConnector3">
                    <a:avLst>
                      <a:gd name="adj1" fmla="val 51677"/>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2F678E04-408B-6FB0-A15B-14E091E3B063}"/>
                      </a:ext>
                    </a:extLst>
                  </p:cNvPr>
                  <p:cNvSpPr/>
                  <p:nvPr/>
                </p:nvSpPr>
                <p:spPr bwMode="auto">
                  <a:xfrm>
                    <a:off x="3563888" y="3861048"/>
                    <a:ext cx="864096" cy="86409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800" b="0" i="0" u="none" strike="noStrike" cap="none" normalizeH="0" baseline="0">
                      <a:ln>
                        <a:noFill/>
                      </a:ln>
                      <a:solidFill>
                        <a:schemeClr val="tx1"/>
                      </a:solidFill>
                      <a:effectLst/>
                      <a:latin typeface="Times New Roman" pitchFamily="18" charset="0"/>
                      <a:ea typeface="宋体" pitchFamily="2" charset="-122"/>
                    </a:endParaRPr>
                  </a:p>
                </p:txBody>
              </p:sp>
              <p:sp>
                <p:nvSpPr>
                  <p:cNvPr id="31" name="矩形 30">
                    <a:extLst>
                      <a:ext uri="{FF2B5EF4-FFF2-40B4-BE49-F238E27FC236}">
                        <a16:creationId xmlns:a16="http://schemas.microsoft.com/office/drawing/2014/main" id="{27EEA64A-0CBC-0641-151E-7D02F8585858}"/>
                      </a:ext>
                    </a:extLst>
                  </p:cNvPr>
                  <p:cNvSpPr/>
                  <p:nvPr/>
                </p:nvSpPr>
                <p:spPr bwMode="auto">
                  <a:xfrm>
                    <a:off x="5760132" y="3861048"/>
                    <a:ext cx="864096" cy="86409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800" b="0" i="0" u="none" strike="noStrike" cap="none" normalizeH="0" baseline="0">
                      <a:ln>
                        <a:noFill/>
                      </a:ln>
                      <a:solidFill>
                        <a:schemeClr val="tx1"/>
                      </a:solidFill>
                      <a:effectLst/>
                      <a:latin typeface="Times New Roman" pitchFamily="18" charset="0"/>
                      <a:ea typeface="宋体" pitchFamily="2" charset="-122"/>
                    </a:endParaRPr>
                  </a:p>
                </p:txBody>
              </p:sp>
            </p:grpSp>
            <p:cxnSp>
              <p:nvCxnSpPr>
                <p:cNvPr id="20" name="直接连接符 19">
                  <a:extLst>
                    <a:ext uri="{FF2B5EF4-FFF2-40B4-BE49-F238E27FC236}">
                      <a16:creationId xmlns:a16="http://schemas.microsoft.com/office/drawing/2014/main" id="{D26D6701-3F08-DBEB-0153-78B4BA9003B6}"/>
                    </a:ext>
                  </a:extLst>
                </p:cNvPr>
                <p:cNvCxnSpPr/>
                <p:nvPr/>
              </p:nvCxnSpPr>
              <p:spPr bwMode="auto">
                <a:xfrm>
                  <a:off x="683568" y="3140968"/>
                  <a:ext cx="7488832"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1" name="直接连接符 20">
                  <a:extLst>
                    <a:ext uri="{FF2B5EF4-FFF2-40B4-BE49-F238E27FC236}">
                      <a16:creationId xmlns:a16="http://schemas.microsoft.com/office/drawing/2014/main" id="{3DAF3559-F0EB-975A-A406-323D761B95DE}"/>
                    </a:ext>
                  </a:extLst>
                </p:cNvPr>
                <p:cNvCxnSpPr>
                  <a:cxnSpLocks/>
                </p:cNvCxnSpPr>
                <p:nvPr/>
              </p:nvCxnSpPr>
              <p:spPr bwMode="auto">
                <a:xfrm>
                  <a:off x="2995464" y="2157607"/>
                  <a:ext cx="3024336" cy="0"/>
                </a:xfrm>
                <a:prstGeom prst="line">
                  <a:avLst/>
                </a:prstGeom>
                <a:solidFill>
                  <a:schemeClr val="accent1"/>
                </a:solidFill>
                <a:ln w="28575" cap="flat" cmpd="sng" algn="ctr">
                  <a:solidFill>
                    <a:schemeClr val="tx1"/>
                  </a:solidFill>
                  <a:prstDash val="dash"/>
                  <a:round/>
                  <a:headEnd type="none" w="med" len="med"/>
                  <a:tailEnd type="triangle" w="med" len="med"/>
                </a:ln>
                <a:effectLst/>
              </p:spPr>
            </p:cxnSp>
            <p:cxnSp>
              <p:nvCxnSpPr>
                <p:cNvPr id="22" name="直接箭头连接符 21">
                  <a:extLst>
                    <a:ext uri="{FF2B5EF4-FFF2-40B4-BE49-F238E27FC236}">
                      <a16:creationId xmlns:a16="http://schemas.microsoft.com/office/drawing/2014/main" id="{4A58F0CB-B649-C601-37DE-47FD6A7A2AE7}"/>
                    </a:ext>
                  </a:extLst>
                </p:cNvPr>
                <p:cNvCxnSpPr>
                  <a:cxnSpLocks/>
                </p:cNvCxnSpPr>
                <p:nvPr/>
              </p:nvCxnSpPr>
              <p:spPr bwMode="auto">
                <a:xfrm>
                  <a:off x="1907704" y="3107869"/>
                  <a:ext cx="0" cy="753179"/>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B2BE2F08-A348-2F31-8E66-B8D7CDDE2341}"/>
                    </a:ext>
                  </a:extLst>
                </p:cNvPr>
                <p:cNvCxnSpPr>
                  <a:cxnSpLocks/>
                </p:cNvCxnSpPr>
                <p:nvPr/>
              </p:nvCxnSpPr>
              <p:spPr bwMode="auto">
                <a:xfrm>
                  <a:off x="1907780" y="4653136"/>
                  <a:ext cx="0" cy="579546"/>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B4B1895C-12A8-0484-3866-A8588EAA8760}"/>
                    </a:ext>
                  </a:extLst>
                </p:cNvPr>
                <p:cNvCxnSpPr>
                  <a:cxnSpLocks/>
                </p:cNvCxnSpPr>
                <p:nvPr/>
              </p:nvCxnSpPr>
              <p:spPr bwMode="auto">
                <a:xfrm flipH="1">
                  <a:off x="3851920" y="4509120"/>
                  <a:ext cx="576064" cy="723562"/>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31FAB858-11FA-B241-DFA1-A0FE2D591801}"/>
                    </a:ext>
                  </a:extLst>
                </p:cNvPr>
                <p:cNvSpPr/>
                <p:nvPr/>
              </p:nvSpPr>
              <p:spPr>
                <a:xfrm>
                  <a:off x="2573075" y="4149079"/>
                  <a:ext cx="3744417" cy="590990"/>
                </a:xfrm>
                <a:prstGeom prst="rect">
                  <a:avLst/>
                </a:prstGeom>
                <a:noFill/>
              </p:spPr>
              <p:txBody>
                <a:bodyPr wrap="square">
                  <a:spAutoFit/>
                </a:bodyPr>
                <a:lstStyle/>
                <a:p>
                  <a:pPr algn="ctr"/>
                  <a:r>
                    <a:rPr lang="zh-CN" altLang="en-US" sz="800" dirty="0"/>
                    <a:t>（</a:t>
                  </a:r>
                  <a:r>
                    <a:rPr lang="en-US" altLang="zh-CN" sz="800" dirty="0"/>
                    <a:t>4</a:t>
                  </a:r>
                  <a:r>
                    <a:rPr lang="zh-CN" altLang="en-US" sz="800" dirty="0"/>
                    <a:t>）反应</a:t>
                  </a:r>
                </a:p>
              </p:txBody>
            </p:sp>
            <p:sp>
              <p:nvSpPr>
                <p:cNvPr id="26" name="矩形 25">
                  <a:extLst>
                    <a:ext uri="{FF2B5EF4-FFF2-40B4-BE49-F238E27FC236}">
                      <a16:creationId xmlns:a16="http://schemas.microsoft.com/office/drawing/2014/main" id="{DA37C047-FED6-B357-F4E9-FA00597EA645}"/>
                    </a:ext>
                  </a:extLst>
                </p:cNvPr>
                <p:cNvSpPr/>
                <p:nvPr/>
              </p:nvSpPr>
              <p:spPr>
                <a:xfrm>
                  <a:off x="2573075" y="3150260"/>
                  <a:ext cx="3744417" cy="590990"/>
                </a:xfrm>
                <a:prstGeom prst="rect">
                  <a:avLst/>
                </a:prstGeom>
                <a:noFill/>
              </p:spPr>
              <p:txBody>
                <a:bodyPr wrap="square">
                  <a:spAutoFit/>
                </a:bodyPr>
                <a:lstStyle/>
                <a:p>
                  <a:pPr algn="ctr"/>
                  <a:r>
                    <a:rPr lang="zh-CN" altLang="en-US" sz="800" dirty="0"/>
                    <a:t>气体滞留层</a:t>
                  </a:r>
                </a:p>
              </p:txBody>
            </p:sp>
            <p:sp>
              <p:nvSpPr>
                <p:cNvPr id="27" name="矩形 26">
                  <a:extLst>
                    <a:ext uri="{FF2B5EF4-FFF2-40B4-BE49-F238E27FC236}">
                      <a16:creationId xmlns:a16="http://schemas.microsoft.com/office/drawing/2014/main" id="{DD1F46F4-0B96-9EE1-6E61-E6CBE3BD9C17}"/>
                    </a:ext>
                  </a:extLst>
                </p:cNvPr>
                <p:cNvSpPr/>
                <p:nvPr/>
              </p:nvSpPr>
              <p:spPr>
                <a:xfrm>
                  <a:off x="7275924" y="3611923"/>
                  <a:ext cx="1625205" cy="2279531"/>
                </a:xfrm>
                <a:prstGeom prst="rect">
                  <a:avLst/>
                </a:prstGeom>
                <a:noFill/>
              </p:spPr>
              <p:txBody>
                <a:bodyPr wrap="square">
                  <a:spAutoFit/>
                </a:bodyPr>
                <a:lstStyle/>
                <a:p>
                  <a:pPr algn="ctr"/>
                  <a:r>
                    <a:rPr lang="zh-CN" altLang="en-US" sz="800" dirty="0"/>
                    <a:t>（</a:t>
                  </a:r>
                  <a:r>
                    <a:rPr lang="en-US" altLang="zh-CN" sz="800" dirty="0"/>
                    <a:t>5</a:t>
                  </a:r>
                  <a:r>
                    <a:rPr lang="zh-CN" altLang="en-US" sz="800" dirty="0"/>
                    <a:t>）解吸并通过扩散回到等离子气流中</a:t>
                  </a:r>
                </a:p>
              </p:txBody>
            </p:sp>
            <p:cxnSp>
              <p:nvCxnSpPr>
                <p:cNvPr id="28" name="连接符: 曲线 27">
                  <a:extLst>
                    <a:ext uri="{FF2B5EF4-FFF2-40B4-BE49-F238E27FC236}">
                      <a16:creationId xmlns:a16="http://schemas.microsoft.com/office/drawing/2014/main" id="{942094BF-EF4C-769B-F19F-D268C782E490}"/>
                    </a:ext>
                  </a:extLst>
                </p:cNvPr>
                <p:cNvCxnSpPr>
                  <a:cxnSpLocks/>
                  <a:stCxn id="31" idx="3"/>
                </p:cNvCxnSpPr>
                <p:nvPr/>
              </p:nvCxnSpPr>
              <p:spPr bwMode="auto">
                <a:xfrm flipV="1">
                  <a:off x="6624228" y="2414876"/>
                  <a:ext cx="725136" cy="3246372"/>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grpSp>
        </p:grpSp>
      </p:grpSp>
      <p:grpSp>
        <p:nvGrpSpPr>
          <p:cNvPr id="25608" name="组合 25607">
            <a:extLst>
              <a:ext uri="{FF2B5EF4-FFF2-40B4-BE49-F238E27FC236}">
                <a16:creationId xmlns:a16="http://schemas.microsoft.com/office/drawing/2014/main" id="{B59A9687-85F6-B492-7171-6654FE18B50F}"/>
              </a:ext>
            </a:extLst>
          </p:cNvPr>
          <p:cNvGrpSpPr/>
          <p:nvPr/>
        </p:nvGrpSpPr>
        <p:grpSpPr>
          <a:xfrm>
            <a:off x="271885" y="3028763"/>
            <a:ext cx="2505950" cy="3775657"/>
            <a:chOff x="165020" y="3003659"/>
            <a:chExt cx="2505950" cy="3775657"/>
          </a:xfrm>
        </p:grpSpPr>
        <p:pic>
          <p:nvPicPr>
            <p:cNvPr id="25600" name="Picture 2">
              <a:extLst>
                <a:ext uri="{FF2B5EF4-FFF2-40B4-BE49-F238E27FC236}">
                  <a16:creationId xmlns:a16="http://schemas.microsoft.com/office/drawing/2014/main" id="{E8B9CE08-A855-601F-8F7C-CCAE37B8E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0" y="3003659"/>
              <a:ext cx="1800000" cy="11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1" name="Picture 2">
              <a:extLst>
                <a:ext uri="{FF2B5EF4-FFF2-40B4-BE49-F238E27FC236}">
                  <a16:creationId xmlns:a16="http://schemas.microsoft.com/office/drawing/2014/main" id="{98454EAB-B3D2-D90A-50C8-ECD672406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20" y="4192384"/>
              <a:ext cx="1800000" cy="11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a:extLst>
                <a:ext uri="{FF2B5EF4-FFF2-40B4-BE49-F238E27FC236}">
                  <a16:creationId xmlns:a16="http://schemas.microsoft.com/office/drawing/2014/main" id="{33E19D14-6037-E05E-1D51-D0CFF2085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20" y="5382764"/>
              <a:ext cx="1800000" cy="139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25602">
              <a:extLst>
                <a:ext uri="{FF2B5EF4-FFF2-40B4-BE49-F238E27FC236}">
                  <a16:creationId xmlns:a16="http://schemas.microsoft.com/office/drawing/2014/main" id="{96BF9194-2950-5A28-40E2-23F3DC097667}"/>
                </a:ext>
              </a:extLst>
            </p:cNvPr>
            <p:cNvSpPr/>
            <p:nvPr/>
          </p:nvSpPr>
          <p:spPr>
            <a:xfrm>
              <a:off x="1830263" y="3719169"/>
              <a:ext cx="835698" cy="276999"/>
            </a:xfrm>
            <a:prstGeom prst="rect">
              <a:avLst/>
            </a:prstGeom>
          </p:spPr>
          <p:txBody>
            <a:bodyPr wrap="square">
              <a:spAutoFit/>
            </a:bodyPr>
            <a:lstStyle/>
            <a:p>
              <a:pPr algn="ctr"/>
              <a:r>
                <a:rPr lang="zh-CN" altLang="en-US" sz="1200" b="1" dirty="0"/>
                <a:t>物理刻蚀</a:t>
              </a:r>
            </a:p>
          </p:txBody>
        </p:sp>
        <p:sp>
          <p:nvSpPr>
            <p:cNvPr id="25604" name="矩形 25603">
              <a:extLst>
                <a:ext uri="{FF2B5EF4-FFF2-40B4-BE49-F238E27FC236}">
                  <a16:creationId xmlns:a16="http://schemas.microsoft.com/office/drawing/2014/main" id="{CCBD99AA-AABE-7C09-8343-371867E9899C}"/>
                </a:ext>
              </a:extLst>
            </p:cNvPr>
            <p:cNvSpPr/>
            <p:nvPr/>
          </p:nvSpPr>
          <p:spPr>
            <a:xfrm>
              <a:off x="1835272" y="4912396"/>
              <a:ext cx="835698" cy="276999"/>
            </a:xfrm>
            <a:prstGeom prst="rect">
              <a:avLst/>
            </a:prstGeom>
          </p:spPr>
          <p:txBody>
            <a:bodyPr wrap="square">
              <a:spAutoFit/>
            </a:bodyPr>
            <a:lstStyle/>
            <a:p>
              <a:pPr algn="ctr"/>
              <a:r>
                <a:rPr lang="zh-CN" altLang="en-US" sz="1200" b="1" dirty="0"/>
                <a:t>化学刻蚀</a:t>
              </a:r>
            </a:p>
          </p:txBody>
        </p:sp>
        <p:sp>
          <p:nvSpPr>
            <p:cNvPr id="25607" name="矩形 25606">
              <a:extLst>
                <a:ext uri="{FF2B5EF4-FFF2-40B4-BE49-F238E27FC236}">
                  <a16:creationId xmlns:a16="http://schemas.microsoft.com/office/drawing/2014/main" id="{11BF00F5-FF8A-E366-456C-17E0AD79A2B1}"/>
                </a:ext>
              </a:extLst>
            </p:cNvPr>
            <p:cNvSpPr/>
            <p:nvPr/>
          </p:nvSpPr>
          <p:spPr>
            <a:xfrm>
              <a:off x="1830263" y="6097513"/>
              <a:ext cx="760537" cy="461665"/>
            </a:xfrm>
            <a:prstGeom prst="rect">
              <a:avLst/>
            </a:prstGeom>
          </p:spPr>
          <p:txBody>
            <a:bodyPr wrap="square">
              <a:spAutoFit/>
            </a:bodyPr>
            <a:lstStyle/>
            <a:p>
              <a:pPr algn="ctr"/>
              <a:r>
                <a:rPr lang="zh-CN" altLang="en-US" sz="1200" b="1" dirty="0"/>
                <a:t>物理化学刻蚀</a:t>
              </a:r>
            </a:p>
          </p:txBody>
        </p:sp>
      </p:grpSp>
      <p:pic>
        <p:nvPicPr>
          <p:cNvPr id="25609" name="图片 25608">
            <a:extLst>
              <a:ext uri="{FF2B5EF4-FFF2-40B4-BE49-F238E27FC236}">
                <a16:creationId xmlns:a16="http://schemas.microsoft.com/office/drawing/2014/main" id="{F84ACE30-5F27-623B-0E8B-7C119A88C421}"/>
              </a:ext>
            </a:extLst>
          </p:cNvPr>
          <p:cNvPicPr>
            <a:picLocks noChangeAspect="1"/>
          </p:cNvPicPr>
          <p:nvPr/>
        </p:nvPicPr>
        <p:blipFill>
          <a:blip r:embed="rId5"/>
          <a:stretch>
            <a:fillRect/>
          </a:stretch>
        </p:blipFill>
        <p:spPr>
          <a:xfrm>
            <a:off x="2842575" y="3404616"/>
            <a:ext cx="2847048" cy="2160000"/>
          </a:xfrm>
          <a:prstGeom prst="rect">
            <a:avLst/>
          </a:prstGeom>
        </p:spPr>
      </p:pic>
      <p:sp>
        <p:nvSpPr>
          <p:cNvPr id="25610" name="矩形 25609">
            <a:extLst>
              <a:ext uri="{FF2B5EF4-FFF2-40B4-BE49-F238E27FC236}">
                <a16:creationId xmlns:a16="http://schemas.microsoft.com/office/drawing/2014/main" id="{EA956DBE-4742-29AF-9A64-25F5E46C82C9}"/>
              </a:ext>
            </a:extLst>
          </p:cNvPr>
          <p:cNvSpPr/>
          <p:nvPr/>
        </p:nvSpPr>
        <p:spPr>
          <a:xfrm>
            <a:off x="3785337" y="5564616"/>
            <a:ext cx="1139045" cy="276999"/>
          </a:xfrm>
          <a:prstGeom prst="rect">
            <a:avLst/>
          </a:prstGeom>
        </p:spPr>
        <p:txBody>
          <a:bodyPr wrap="square">
            <a:spAutoFit/>
          </a:bodyPr>
          <a:lstStyle/>
          <a:p>
            <a:pPr algn="ctr"/>
            <a:r>
              <a:rPr lang="zh-CN" altLang="en-US" sz="1200" b="1" dirty="0"/>
              <a:t>干法刻蚀装置</a:t>
            </a:r>
          </a:p>
        </p:txBody>
      </p:sp>
      <p:sp>
        <p:nvSpPr>
          <p:cNvPr id="25611" name="矩形 25610">
            <a:extLst>
              <a:ext uri="{FF2B5EF4-FFF2-40B4-BE49-F238E27FC236}">
                <a16:creationId xmlns:a16="http://schemas.microsoft.com/office/drawing/2014/main" id="{4EAC0285-5533-2463-B2BE-0F9C09C7A372}"/>
              </a:ext>
            </a:extLst>
          </p:cNvPr>
          <p:cNvSpPr/>
          <p:nvPr/>
        </p:nvSpPr>
        <p:spPr>
          <a:xfrm>
            <a:off x="6398046" y="5562334"/>
            <a:ext cx="2029061" cy="276999"/>
          </a:xfrm>
          <a:prstGeom prst="rect">
            <a:avLst/>
          </a:prstGeom>
        </p:spPr>
        <p:txBody>
          <a:bodyPr wrap="square">
            <a:spAutoFit/>
          </a:bodyPr>
          <a:lstStyle/>
          <a:p>
            <a:pPr algn="ctr"/>
            <a:r>
              <a:rPr lang="zh-CN" altLang="en-US" sz="1200" b="1" dirty="0"/>
              <a:t>等离子体干法刻蚀示意图</a:t>
            </a:r>
          </a:p>
        </p:txBody>
      </p:sp>
    </p:spTree>
    <p:extLst>
      <p:ext uri="{BB962C8B-B14F-4D97-AF65-F5344CB8AC3E}">
        <p14:creationId xmlns:p14="http://schemas.microsoft.com/office/powerpoint/2010/main" val="101496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685800" y="144286"/>
            <a:ext cx="7772400" cy="710952"/>
          </a:xfrm>
        </p:spPr>
        <p:txBody>
          <a:bodyPr/>
          <a:lstStyle/>
          <a:p>
            <a:pPr eaLnBrk="1" hangingPunct="1"/>
            <a:r>
              <a:rPr lang="zh-CN" altLang="en-US" dirty="0">
                <a:solidFill>
                  <a:schemeClr val="tx1"/>
                </a:solidFill>
              </a:rPr>
              <a:t>干法刻蚀</a:t>
            </a:r>
          </a:p>
        </p:txBody>
      </p:sp>
      <p:sp>
        <p:nvSpPr>
          <p:cNvPr id="25606" name="Rectangle 3"/>
          <p:cNvSpPr>
            <a:spLocks noGrp="1" noChangeArrowheads="1"/>
          </p:cNvSpPr>
          <p:nvPr>
            <p:ph type="body" idx="1"/>
          </p:nvPr>
        </p:nvSpPr>
        <p:spPr>
          <a:xfrm>
            <a:off x="253413" y="860511"/>
            <a:ext cx="8206680" cy="2712505"/>
          </a:xfrm>
        </p:spPr>
        <p:txBody>
          <a:bodyPr/>
          <a:lstStyle/>
          <a:p>
            <a:pPr algn="just" eaLnBrk="1" hangingPunct="1"/>
            <a:r>
              <a:rPr lang="zh-CN" altLang="en-US" sz="1600" b="1" dirty="0">
                <a:solidFill>
                  <a:srgbClr val="C00000"/>
                </a:solidFill>
              </a:rPr>
              <a:t>反应离子刻蚀</a:t>
            </a:r>
            <a:r>
              <a:rPr lang="en-US" altLang="zh-CN" sz="1600" b="1" dirty="0">
                <a:solidFill>
                  <a:srgbClr val="C00000"/>
                </a:solidFill>
              </a:rPr>
              <a:t>(Reactive Ion Etching, RIE)</a:t>
            </a:r>
          </a:p>
          <a:p>
            <a:pPr marL="648000" indent="-288000" algn="just" eaLnBrk="1" hangingPunct="1">
              <a:buFont typeface="Wingdings" panose="05000000000000000000" pitchFamily="2" charset="2"/>
              <a:buChar char="ü"/>
            </a:pPr>
            <a:r>
              <a:rPr lang="en-US" altLang="zh-CN" sz="1600" dirty="0"/>
              <a:t>RIE</a:t>
            </a:r>
            <a:r>
              <a:rPr lang="zh-CN" altLang="en-US" sz="1600" dirty="0"/>
              <a:t>主要利用氟基气体，以及氧气氩气等组合，通过辉光放电使反应腔室气体产生等离子体，其主要包括分裂形成具有化学活性的活性自由基，电离形成更多的电子和离子。放电过程中，产生的活性自由基到达薄膜表面进行化学反应，产生的挥发性物质随废气排出，而带电离子则对薄膜进行物理轰击，二者相互促进刻蚀，以得到良好形貌。</a:t>
            </a:r>
            <a:endParaRPr lang="en-US" altLang="zh-CN" sz="1600" dirty="0"/>
          </a:p>
          <a:p>
            <a:pPr marL="648000" indent="-288000" algn="just" eaLnBrk="1" hangingPunct="1">
              <a:buFont typeface="Wingdings" panose="05000000000000000000" pitchFamily="2" charset="2"/>
              <a:buChar char="ü"/>
            </a:pPr>
            <a:r>
              <a:rPr lang="zh-CN" altLang="en-US" sz="1600" dirty="0"/>
              <a:t>射频加在阴极上，产生负的偏压。在该电场作用下，电离的正离子对放在阴极上的样品进行物理性的轰击（各向异性），同时游离到样品的一些活性离子也发生化学反应刻蚀（各向同性），由于轰击的速率远大于化学反应的速率，所以是异各向异性刻蚀。</a:t>
            </a:r>
            <a:endParaRPr lang="en-US" altLang="zh-CN" sz="1600" dirty="0"/>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33</a:t>
            </a:fld>
            <a:endParaRPr lang="en-US" altLang="zh-CN"/>
          </a:p>
        </p:txBody>
      </p:sp>
      <p:grpSp>
        <p:nvGrpSpPr>
          <p:cNvPr id="6" name="组合 5">
            <a:extLst>
              <a:ext uri="{FF2B5EF4-FFF2-40B4-BE49-F238E27FC236}">
                <a16:creationId xmlns:a16="http://schemas.microsoft.com/office/drawing/2014/main" id="{FEAFF691-791C-A644-4429-972697AA4457}"/>
              </a:ext>
            </a:extLst>
          </p:cNvPr>
          <p:cNvGrpSpPr/>
          <p:nvPr/>
        </p:nvGrpSpPr>
        <p:grpSpPr>
          <a:xfrm>
            <a:off x="971600" y="3623865"/>
            <a:ext cx="2654912" cy="2460465"/>
            <a:chOff x="1259633" y="3542928"/>
            <a:chExt cx="2654912" cy="2460465"/>
          </a:xfrm>
        </p:grpSpPr>
        <p:sp>
          <p:nvSpPr>
            <p:cNvPr id="25610" name="矩形 25609">
              <a:extLst>
                <a:ext uri="{FF2B5EF4-FFF2-40B4-BE49-F238E27FC236}">
                  <a16:creationId xmlns:a16="http://schemas.microsoft.com/office/drawing/2014/main" id="{EA956DBE-4742-29AF-9A64-25F5E46C82C9}"/>
                </a:ext>
              </a:extLst>
            </p:cNvPr>
            <p:cNvSpPr/>
            <p:nvPr/>
          </p:nvSpPr>
          <p:spPr>
            <a:xfrm>
              <a:off x="1907572" y="5726394"/>
              <a:ext cx="1359033" cy="276999"/>
            </a:xfrm>
            <a:prstGeom prst="rect">
              <a:avLst/>
            </a:prstGeom>
          </p:spPr>
          <p:txBody>
            <a:bodyPr wrap="square">
              <a:spAutoFit/>
            </a:bodyPr>
            <a:lstStyle/>
            <a:p>
              <a:pPr algn="ctr"/>
              <a:r>
                <a:rPr lang="zh-CN" altLang="en-US" sz="1200" b="1" dirty="0"/>
                <a:t>图 </a:t>
              </a:r>
              <a:r>
                <a:rPr lang="en-US" altLang="zh-CN" sz="1200" b="1" dirty="0"/>
                <a:t>SF</a:t>
              </a:r>
              <a:r>
                <a:rPr lang="en-US" altLang="zh-CN" sz="1200" b="1" baseline="-25000" dirty="0"/>
                <a:t>6</a:t>
              </a:r>
              <a:r>
                <a:rPr lang="zh-CN" altLang="en-US" sz="1200" b="1" dirty="0"/>
                <a:t>刻蚀原理</a:t>
              </a:r>
            </a:p>
          </p:txBody>
        </p:sp>
        <p:pic>
          <p:nvPicPr>
            <p:cNvPr id="4" name="图片 3">
              <a:extLst>
                <a:ext uri="{FF2B5EF4-FFF2-40B4-BE49-F238E27FC236}">
                  <a16:creationId xmlns:a16="http://schemas.microsoft.com/office/drawing/2014/main" id="{65DEA489-718E-8DB4-F7A0-50B844A9CECC}"/>
                </a:ext>
              </a:extLst>
            </p:cNvPr>
            <p:cNvPicPr>
              <a:picLocks noChangeAspect="1"/>
            </p:cNvPicPr>
            <p:nvPr/>
          </p:nvPicPr>
          <p:blipFill>
            <a:blip r:embed="rId2"/>
            <a:stretch>
              <a:fillRect/>
            </a:stretch>
          </p:blipFill>
          <p:spPr>
            <a:xfrm>
              <a:off x="1259633" y="3542928"/>
              <a:ext cx="2654912" cy="2160000"/>
            </a:xfrm>
            <a:prstGeom prst="rect">
              <a:avLst/>
            </a:prstGeom>
          </p:spPr>
        </p:pic>
      </p:grpSp>
      <p:grpSp>
        <p:nvGrpSpPr>
          <p:cNvPr id="9" name="组合 8">
            <a:extLst>
              <a:ext uri="{FF2B5EF4-FFF2-40B4-BE49-F238E27FC236}">
                <a16:creationId xmlns:a16="http://schemas.microsoft.com/office/drawing/2014/main" id="{0B0D923A-79C7-CC1F-D811-04EE498D067D}"/>
              </a:ext>
            </a:extLst>
          </p:cNvPr>
          <p:cNvGrpSpPr/>
          <p:nvPr/>
        </p:nvGrpSpPr>
        <p:grpSpPr>
          <a:xfrm>
            <a:off x="3963674" y="3625083"/>
            <a:ext cx="2708211" cy="2459247"/>
            <a:chOff x="4594854" y="3625082"/>
            <a:chExt cx="2708211" cy="2459247"/>
          </a:xfrm>
        </p:grpSpPr>
        <p:pic>
          <p:nvPicPr>
            <p:cNvPr id="5" name="Picture 2">
              <a:extLst>
                <a:ext uri="{FF2B5EF4-FFF2-40B4-BE49-F238E27FC236}">
                  <a16:creationId xmlns:a16="http://schemas.microsoft.com/office/drawing/2014/main" id="{DA18C913-CB9E-19AF-9DF4-D951F6DA3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54" y="3625082"/>
              <a:ext cx="2708211"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DACF7E1-B1A4-B57D-F246-90BC1DF2F6D3}"/>
                </a:ext>
              </a:extLst>
            </p:cNvPr>
            <p:cNvSpPr/>
            <p:nvPr/>
          </p:nvSpPr>
          <p:spPr>
            <a:xfrm>
              <a:off x="5148064" y="5807330"/>
              <a:ext cx="1359033" cy="276999"/>
            </a:xfrm>
            <a:prstGeom prst="rect">
              <a:avLst/>
            </a:prstGeom>
          </p:spPr>
          <p:txBody>
            <a:bodyPr wrap="square">
              <a:spAutoFit/>
            </a:bodyPr>
            <a:lstStyle/>
            <a:p>
              <a:pPr algn="ctr"/>
              <a:r>
                <a:rPr lang="zh-CN" altLang="en-US" sz="1200" b="1" dirty="0"/>
                <a:t>图 </a:t>
              </a:r>
              <a:r>
                <a:rPr lang="en-US" altLang="zh-CN" sz="1200" b="1" dirty="0"/>
                <a:t>RIE</a:t>
              </a:r>
              <a:r>
                <a:rPr lang="zh-CN" altLang="en-US" sz="1200" b="1" dirty="0"/>
                <a:t>装置</a:t>
              </a:r>
            </a:p>
          </p:txBody>
        </p:sp>
      </p:grpSp>
      <p:sp>
        <p:nvSpPr>
          <p:cNvPr id="10" name="TextBox 10">
            <a:extLst>
              <a:ext uri="{FF2B5EF4-FFF2-40B4-BE49-F238E27FC236}">
                <a16:creationId xmlns:a16="http://schemas.microsoft.com/office/drawing/2014/main" id="{7811FA78-FFC7-AFA8-8BA0-33D93BCC0FBA}"/>
              </a:ext>
            </a:extLst>
          </p:cNvPr>
          <p:cNvSpPr txBox="1"/>
          <p:nvPr/>
        </p:nvSpPr>
        <p:spPr>
          <a:xfrm>
            <a:off x="6671885" y="4711641"/>
            <a:ext cx="2224608" cy="1169551"/>
          </a:xfrm>
          <a:prstGeom prst="rect">
            <a:avLst/>
          </a:prstGeom>
          <a:noFill/>
          <a:ln>
            <a:noFill/>
          </a:ln>
        </p:spPr>
        <p:txBody>
          <a:bodyPr wrap="square" rtlCol="0">
            <a:spAutoFit/>
          </a:bodyPr>
          <a:lstStyle/>
          <a:p>
            <a:r>
              <a:rPr lang="zh-CN" altLang="en-US" sz="1400" dirty="0">
                <a:solidFill>
                  <a:srgbClr val="FF0000"/>
                </a:solidFill>
                <a:latin typeface="仿宋" panose="02010609060101010101" pitchFamily="49" charset="-122"/>
                <a:ea typeface="仿宋" panose="02010609060101010101" pitchFamily="49" charset="-122"/>
              </a:rPr>
              <a:t>特点</a:t>
            </a:r>
            <a:r>
              <a:rPr lang="en-US" altLang="zh-CN" sz="1400" dirty="0">
                <a:solidFill>
                  <a:srgbClr val="FF0000"/>
                </a:solidFill>
                <a:latin typeface="仿宋" panose="02010609060101010101" pitchFamily="49" charset="-122"/>
                <a:ea typeface="仿宋" panose="02010609060101010101" pitchFamily="49" charset="-122"/>
              </a:rPr>
              <a:t>:</a:t>
            </a:r>
          </a:p>
          <a:p>
            <a:r>
              <a:rPr lang="en-US" altLang="zh-CN" sz="1400" dirty="0">
                <a:solidFill>
                  <a:srgbClr val="FF0000"/>
                </a:solidFill>
                <a:latin typeface="仿宋" panose="02010609060101010101" pitchFamily="49" charset="-122"/>
                <a:ea typeface="仿宋" panose="02010609060101010101" pitchFamily="49" charset="-122"/>
              </a:rPr>
              <a:t>1</a:t>
            </a:r>
            <a:r>
              <a:rPr lang="zh-CN" altLang="en-US" sz="1400" dirty="0">
                <a:solidFill>
                  <a:srgbClr val="FF0000"/>
                </a:solidFill>
                <a:latin typeface="仿宋" panose="02010609060101010101" pitchFamily="49" charset="-122"/>
                <a:ea typeface="仿宋" panose="02010609060101010101" pitchFamily="49" charset="-122"/>
              </a:rPr>
              <a:t>、刻蚀速率高、可控</a:t>
            </a:r>
          </a:p>
          <a:p>
            <a:r>
              <a:rPr lang="en-US" altLang="zh-CN" sz="1400" dirty="0">
                <a:solidFill>
                  <a:srgbClr val="FF0000"/>
                </a:solidFill>
                <a:latin typeface="仿宋" panose="02010609060101010101" pitchFamily="49" charset="-122"/>
                <a:ea typeface="仿宋" panose="02010609060101010101" pitchFamily="49" charset="-122"/>
              </a:rPr>
              <a:t>2</a:t>
            </a:r>
            <a:r>
              <a:rPr lang="zh-CN" altLang="en-US" sz="1400" dirty="0">
                <a:solidFill>
                  <a:srgbClr val="FF0000"/>
                </a:solidFill>
                <a:latin typeface="仿宋" panose="02010609060101010101" pitchFamily="49" charset="-122"/>
                <a:ea typeface="仿宋" panose="02010609060101010101" pitchFamily="49" charset="-122"/>
              </a:rPr>
              <a:t>、各向异性，形貌可控</a:t>
            </a:r>
          </a:p>
          <a:p>
            <a:r>
              <a:rPr lang="en-US" altLang="zh-CN" sz="1400" dirty="0">
                <a:solidFill>
                  <a:srgbClr val="FF0000"/>
                </a:solidFill>
                <a:latin typeface="仿宋" panose="02010609060101010101" pitchFamily="49" charset="-122"/>
                <a:ea typeface="仿宋" panose="02010609060101010101" pitchFamily="49" charset="-122"/>
              </a:rPr>
              <a:t>3</a:t>
            </a:r>
            <a:r>
              <a:rPr lang="zh-CN" altLang="en-US" sz="1400" dirty="0">
                <a:solidFill>
                  <a:srgbClr val="FF0000"/>
                </a:solidFill>
                <a:latin typeface="仿宋" panose="02010609060101010101" pitchFamily="49" charset="-122"/>
                <a:ea typeface="仿宋" panose="02010609060101010101" pitchFamily="49" charset="-122"/>
              </a:rPr>
              <a:t>、选择比高</a:t>
            </a:r>
          </a:p>
          <a:p>
            <a:endParaRPr lang="zh-CN" altLang="en-US" sz="1400"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68872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E97E541B-406F-88DE-E47A-DA422E318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290" y="1233000"/>
            <a:ext cx="2791819" cy="21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5" name="Rectangle 2"/>
          <p:cNvSpPr>
            <a:spLocks noGrp="1" noChangeArrowheads="1"/>
          </p:cNvSpPr>
          <p:nvPr>
            <p:ph type="title"/>
          </p:nvPr>
        </p:nvSpPr>
        <p:spPr>
          <a:xfrm>
            <a:off x="685800" y="144286"/>
            <a:ext cx="7772400" cy="710952"/>
          </a:xfrm>
        </p:spPr>
        <p:txBody>
          <a:bodyPr/>
          <a:lstStyle/>
          <a:p>
            <a:pPr eaLnBrk="1" hangingPunct="1"/>
            <a:r>
              <a:rPr lang="zh-CN" altLang="en-US" dirty="0">
                <a:solidFill>
                  <a:schemeClr val="tx1"/>
                </a:solidFill>
              </a:rPr>
              <a:t>干法刻蚀</a:t>
            </a:r>
          </a:p>
        </p:txBody>
      </p:sp>
      <p:sp>
        <p:nvSpPr>
          <p:cNvPr id="25606" name="Rectangle 3"/>
          <p:cNvSpPr>
            <a:spLocks noGrp="1" noChangeArrowheads="1"/>
          </p:cNvSpPr>
          <p:nvPr>
            <p:ph type="body" idx="1"/>
          </p:nvPr>
        </p:nvSpPr>
        <p:spPr>
          <a:xfrm>
            <a:off x="253413" y="860511"/>
            <a:ext cx="8206680" cy="336241"/>
          </a:xfrm>
        </p:spPr>
        <p:txBody>
          <a:bodyPr/>
          <a:lstStyle/>
          <a:p>
            <a:pPr algn="just" eaLnBrk="1" hangingPunct="1"/>
            <a:r>
              <a:rPr lang="zh-CN" altLang="en-US" sz="1600" b="1" dirty="0">
                <a:solidFill>
                  <a:srgbClr val="C00000"/>
                </a:solidFill>
              </a:rPr>
              <a:t>电感耦合等离子体刻蚀</a:t>
            </a:r>
            <a:r>
              <a:rPr lang="en-US" altLang="zh-CN" sz="1600" b="1" dirty="0">
                <a:solidFill>
                  <a:srgbClr val="C00000"/>
                </a:solidFill>
              </a:rPr>
              <a:t>(Inductively Coupled Plasma Etching, ICP etching)</a:t>
            </a:r>
          </a:p>
        </p:txBody>
      </p:sp>
      <p:sp>
        <p:nvSpPr>
          <p:cNvPr id="2" name="页脚占位符 1">
            <a:extLst>
              <a:ext uri="{FF2B5EF4-FFF2-40B4-BE49-F238E27FC236}">
                <a16:creationId xmlns:a16="http://schemas.microsoft.com/office/drawing/2014/main" id="{86395911-369B-4027-AE1B-2DAF397129E2}"/>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163DCDB5-7D99-4738-95A7-541A2EF0E9AA}"/>
              </a:ext>
            </a:extLst>
          </p:cNvPr>
          <p:cNvSpPr>
            <a:spLocks noGrp="1"/>
          </p:cNvSpPr>
          <p:nvPr>
            <p:ph type="sldNum" sz="quarter" idx="12"/>
          </p:nvPr>
        </p:nvSpPr>
        <p:spPr/>
        <p:txBody>
          <a:bodyPr/>
          <a:lstStyle/>
          <a:p>
            <a:pPr>
              <a:defRPr/>
            </a:pPr>
            <a:fld id="{BFC8BF22-C973-47B9-A579-88561D27B44E}" type="slidenum">
              <a:rPr lang="en-US" altLang="zh-CN" smtClean="0"/>
              <a:pPr>
                <a:defRPr/>
              </a:pPr>
              <a:t>34</a:t>
            </a:fld>
            <a:endParaRPr lang="en-US" altLang="zh-CN"/>
          </a:p>
        </p:txBody>
      </p:sp>
      <p:sp>
        <p:nvSpPr>
          <p:cNvPr id="12" name="文本框 11">
            <a:extLst>
              <a:ext uri="{FF2B5EF4-FFF2-40B4-BE49-F238E27FC236}">
                <a16:creationId xmlns:a16="http://schemas.microsoft.com/office/drawing/2014/main" id="{D83546A1-54A9-0F16-C972-763A782827E5}"/>
              </a:ext>
            </a:extLst>
          </p:cNvPr>
          <p:cNvSpPr txBox="1"/>
          <p:nvPr/>
        </p:nvSpPr>
        <p:spPr>
          <a:xfrm>
            <a:off x="253413" y="1223630"/>
            <a:ext cx="4750635" cy="2236959"/>
          </a:xfrm>
          <a:prstGeom prst="rect">
            <a:avLst/>
          </a:prstGeom>
          <a:noFill/>
        </p:spPr>
        <p:txBody>
          <a:bodyPr wrap="square">
            <a:spAutoFit/>
          </a:bodyPr>
          <a:lstStyle/>
          <a:p>
            <a:pPr marL="648000" indent="-288000" algn="just" eaLnBrk="1" hangingPunct="1">
              <a:lnSpc>
                <a:spcPct val="110000"/>
              </a:lnSpc>
              <a:buFont typeface="Wingdings" panose="05000000000000000000" pitchFamily="2" charset="2"/>
              <a:buChar char="ü"/>
            </a:pPr>
            <a:r>
              <a:rPr lang="en-US" altLang="zh-CN" sz="1600" dirty="0"/>
              <a:t>RIE</a:t>
            </a:r>
            <a:r>
              <a:rPr lang="zh-CN" altLang="en-US" sz="1600" dirty="0"/>
              <a:t>为了增加刻蚀速率需加大功率来获得高的偏压，使离子轰击强度增大，但同时对光刻胶有很大伤害，</a:t>
            </a:r>
            <a:r>
              <a:rPr lang="en-US" altLang="zh-CN" sz="1600" dirty="0"/>
              <a:t>Particle</a:t>
            </a:r>
            <a:r>
              <a:rPr lang="zh-CN" altLang="en-US" sz="1600" dirty="0"/>
              <a:t>也大大增加。为解决此矛盾，出现了</a:t>
            </a:r>
            <a:r>
              <a:rPr lang="en-US" altLang="zh-CN" sz="1600" dirty="0">
                <a:solidFill>
                  <a:srgbClr val="C00000"/>
                </a:solidFill>
              </a:rPr>
              <a:t>ICP</a:t>
            </a:r>
            <a:r>
              <a:rPr lang="zh-CN" altLang="en-US" sz="1600" dirty="0">
                <a:solidFill>
                  <a:srgbClr val="C00000"/>
                </a:solidFill>
              </a:rPr>
              <a:t>刻蚀</a:t>
            </a:r>
            <a:r>
              <a:rPr lang="zh-CN" altLang="en-US" sz="1600" dirty="0"/>
              <a:t>，增加了</a:t>
            </a:r>
            <a:r>
              <a:rPr lang="en-US" altLang="zh-CN" sz="1600" dirty="0"/>
              <a:t>1</a:t>
            </a:r>
            <a:r>
              <a:rPr lang="zh-CN" altLang="en-US" sz="1600" dirty="0"/>
              <a:t>个独立的射频电源接到电感线圈上，使反应室产生交变的电磁场，电子作回旋共振，电离出更多的离子，使离子浓度大大增加，加快刻蚀速率。</a:t>
            </a:r>
            <a:endParaRPr lang="en-US" altLang="zh-CN" sz="1600" dirty="0"/>
          </a:p>
        </p:txBody>
      </p:sp>
      <p:sp>
        <p:nvSpPr>
          <p:cNvPr id="13" name="矩形 12">
            <a:extLst>
              <a:ext uri="{FF2B5EF4-FFF2-40B4-BE49-F238E27FC236}">
                <a16:creationId xmlns:a16="http://schemas.microsoft.com/office/drawing/2014/main" id="{BB882A36-AECB-3B45-447A-3FF0D5C373DB}"/>
              </a:ext>
            </a:extLst>
          </p:cNvPr>
          <p:cNvSpPr/>
          <p:nvPr/>
        </p:nvSpPr>
        <p:spPr>
          <a:xfrm>
            <a:off x="7638858" y="3077288"/>
            <a:ext cx="1359033" cy="276999"/>
          </a:xfrm>
          <a:prstGeom prst="rect">
            <a:avLst/>
          </a:prstGeom>
        </p:spPr>
        <p:txBody>
          <a:bodyPr wrap="square">
            <a:spAutoFit/>
          </a:bodyPr>
          <a:lstStyle/>
          <a:p>
            <a:pPr algn="ctr"/>
            <a:r>
              <a:rPr lang="zh-CN" altLang="en-US" sz="1200" b="1" dirty="0"/>
              <a:t>图 </a:t>
            </a:r>
            <a:r>
              <a:rPr lang="en-US" altLang="zh-CN" sz="1200" b="1" dirty="0"/>
              <a:t>ICP</a:t>
            </a:r>
            <a:r>
              <a:rPr lang="zh-CN" altLang="en-US" sz="1200" b="1" dirty="0"/>
              <a:t>装置</a:t>
            </a:r>
          </a:p>
        </p:txBody>
      </p:sp>
      <p:sp>
        <p:nvSpPr>
          <p:cNvPr id="14" name="Rectangle 3">
            <a:extLst>
              <a:ext uri="{FF2B5EF4-FFF2-40B4-BE49-F238E27FC236}">
                <a16:creationId xmlns:a16="http://schemas.microsoft.com/office/drawing/2014/main" id="{4B3E7833-104D-F17C-7282-4AC5D3376247}"/>
              </a:ext>
            </a:extLst>
          </p:cNvPr>
          <p:cNvSpPr txBox="1">
            <a:spLocks noChangeArrowheads="1"/>
          </p:cNvSpPr>
          <p:nvPr/>
        </p:nvSpPr>
        <p:spPr bwMode="auto">
          <a:xfrm>
            <a:off x="251520" y="3521515"/>
            <a:ext cx="8206680" cy="3362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2800">
                <a:solidFill>
                  <a:schemeClr val="tx1"/>
                </a:solidFill>
                <a:latin typeface="+mn-lt"/>
                <a:ea typeface="+mn-ea"/>
              </a:defRPr>
            </a:lvl2pPr>
            <a:lvl3pPr marL="1143000" indent="-228600" algn="just" rtl="0" eaLnBrk="0" fontAlgn="base" hangingPunct="0">
              <a:spcBef>
                <a:spcPct val="20000"/>
              </a:spcBef>
              <a:spcAft>
                <a:spcPct val="0"/>
              </a:spcAft>
              <a:buChar char="•"/>
              <a:defRPr kumimoji="1" sz="2400">
                <a:solidFill>
                  <a:schemeClr val="tx1"/>
                </a:solidFill>
                <a:latin typeface="+mn-lt"/>
                <a:ea typeface="+mn-ea"/>
              </a:defRPr>
            </a:lvl3pPr>
            <a:lvl4pPr marL="1600200" indent="-228600" algn="just" rtl="0" eaLnBrk="0" fontAlgn="base" hangingPunct="0">
              <a:spcBef>
                <a:spcPct val="20000"/>
              </a:spcBef>
              <a:spcAft>
                <a:spcPct val="0"/>
              </a:spcAft>
              <a:buChar char="–"/>
              <a:defRPr kumimoji="1" sz="20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r>
              <a:rPr lang="en-US" altLang="zh-CN" sz="1600" b="1" kern="0" dirty="0">
                <a:solidFill>
                  <a:srgbClr val="C00000"/>
                </a:solidFill>
              </a:rPr>
              <a:t>RIE</a:t>
            </a:r>
            <a:r>
              <a:rPr lang="zh-CN" altLang="en-US" sz="1600" b="1" kern="0" dirty="0">
                <a:solidFill>
                  <a:srgbClr val="C00000"/>
                </a:solidFill>
              </a:rPr>
              <a:t>和</a:t>
            </a:r>
            <a:r>
              <a:rPr lang="en-US" altLang="zh-CN" sz="1600" b="1" kern="0" dirty="0">
                <a:solidFill>
                  <a:srgbClr val="C00000"/>
                </a:solidFill>
              </a:rPr>
              <a:t>ICP</a:t>
            </a:r>
            <a:r>
              <a:rPr lang="zh-CN" altLang="en-US" sz="1600" b="1" kern="0" dirty="0">
                <a:solidFill>
                  <a:srgbClr val="C00000"/>
                </a:solidFill>
              </a:rPr>
              <a:t>比较：</a:t>
            </a:r>
            <a:endParaRPr lang="en-US" altLang="zh-CN" sz="1600" b="1" kern="0" dirty="0">
              <a:solidFill>
                <a:srgbClr val="C00000"/>
              </a:solidFill>
            </a:endParaRPr>
          </a:p>
        </p:txBody>
      </p:sp>
      <p:graphicFrame>
        <p:nvGraphicFramePr>
          <p:cNvPr id="15" name="表格 14">
            <a:extLst>
              <a:ext uri="{FF2B5EF4-FFF2-40B4-BE49-F238E27FC236}">
                <a16:creationId xmlns:a16="http://schemas.microsoft.com/office/drawing/2014/main" id="{40F8D7AE-0E35-4125-3024-2D7C317E18A2}"/>
              </a:ext>
            </a:extLst>
          </p:cNvPr>
          <p:cNvGraphicFramePr>
            <a:graphicFrameLocks noGrp="1"/>
          </p:cNvGraphicFramePr>
          <p:nvPr>
            <p:extLst>
              <p:ext uri="{D42A27DB-BD31-4B8C-83A1-F6EECF244321}">
                <p14:modId xmlns:p14="http://schemas.microsoft.com/office/powerpoint/2010/main" val="1613819869"/>
              </p:ext>
            </p:extLst>
          </p:nvPr>
        </p:nvGraphicFramePr>
        <p:xfrm>
          <a:off x="971600" y="3950271"/>
          <a:ext cx="7200800" cy="216000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360000">
                <a:tc>
                  <a:txBody>
                    <a:bodyPr/>
                    <a:lstStyle/>
                    <a:p>
                      <a:pPr algn="ctr"/>
                      <a:r>
                        <a:rPr lang="en-US" altLang="zh-CN" sz="1200" dirty="0">
                          <a:solidFill>
                            <a:schemeClr val="tx1"/>
                          </a:solidFill>
                          <a:latin typeface="Times New Roman" pitchFamily="18" charset="0"/>
                          <a:ea typeface="黑体" pitchFamily="49" charset="-122"/>
                          <a:cs typeface="Times New Roman" pitchFamily="18" charset="0"/>
                        </a:rPr>
                        <a:t>RIE</a:t>
                      </a:r>
                      <a:endParaRPr lang="zh-CN" altLang="en-US" sz="1200" dirty="0">
                        <a:solidFill>
                          <a:schemeClr val="tx1"/>
                        </a:solidFill>
                        <a:latin typeface="Times New Roman" pitchFamily="18" charset="0"/>
                        <a:ea typeface="黑体" pitchFamily="49" charset="-122"/>
                        <a:cs typeface="Times New Roman"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itchFamily="18" charset="0"/>
                          <a:ea typeface="黑体" pitchFamily="49" charset="-122"/>
                          <a:cs typeface="Times New Roman" pitchFamily="18" charset="0"/>
                        </a:rPr>
                        <a:t>ICP</a:t>
                      </a:r>
                      <a:endParaRPr lang="zh-CN" altLang="en-US" sz="1200" dirty="0">
                        <a:solidFill>
                          <a:schemeClr val="tx1"/>
                        </a:solidFill>
                        <a:latin typeface="Times New Roman" pitchFamily="18" charset="0"/>
                        <a:ea typeface="黑体" pitchFamily="49" charset="-122"/>
                        <a:cs typeface="Times New Roman"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离子密度低</a:t>
                      </a:r>
                      <a:r>
                        <a:rPr lang="en-US" altLang="zh-CN" sz="1200" b="0" i="0" u="none" strike="noStrike" kern="1200" baseline="0" dirty="0">
                          <a:solidFill>
                            <a:schemeClr val="tx1"/>
                          </a:solidFill>
                          <a:latin typeface="+mj-lt"/>
                          <a:ea typeface="+mn-ea"/>
                          <a:cs typeface="Times New Roman" pitchFamily="18" charset="0"/>
                        </a:rPr>
                        <a:t>( ~10</a:t>
                      </a:r>
                      <a:r>
                        <a:rPr lang="en-US" altLang="zh-CN" sz="1200" b="0" i="0" u="none" strike="noStrike" kern="1200" baseline="30000" dirty="0">
                          <a:solidFill>
                            <a:schemeClr val="tx1"/>
                          </a:solidFill>
                          <a:latin typeface="+mj-lt"/>
                          <a:ea typeface="+mn-ea"/>
                          <a:cs typeface="Times New Roman" pitchFamily="18" charset="0"/>
                        </a:rPr>
                        <a:t>9</a:t>
                      </a:r>
                      <a:r>
                        <a:rPr lang="en-US" altLang="zh-CN" sz="1200" b="0" i="0" u="none" strike="noStrike" kern="1200" baseline="0" dirty="0">
                          <a:solidFill>
                            <a:schemeClr val="tx1"/>
                          </a:solidFill>
                          <a:latin typeface="+mj-lt"/>
                          <a:ea typeface="+mn-ea"/>
                          <a:cs typeface="Times New Roman" pitchFamily="18" charset="0"/>
                        </a:rPr>
                        <a:t> ~10</a:t>
                      </a:r>
                      <a:r>
                        <a:rPr lang="en-US" altLang="zh-CN" sz="1200" b="0" i="0" u="none" strike="noStrike" kern="1200" baseline="30000" dirty="0">
                          <a:solidFill>
                            <a:schemeClr val="tx1"/>
                          </a:solidFill>
                          <a:latin typeface="+mj-lt"/>
                          <a:ea typeface="+mn-ea"/>
                          <a:cs typeface="Times New Roman" pitchFamily="18" charset="0"/>
                        </a:rPr>
                        <a:t>10</a:t>
                      </a:r>
                      <a:r>
                        <a:rPr lang="en-US" altLang="zh-CN" sz="1200" b="0" i="0" u="none" strike="noStrike" kern="1200" baseline="0" dirty="0">
                          <a:solidFill>
                            <a:schemeClr val="tx1"/>
                          </a:solidFill>
                          <a:latin typeface="+mj-lt"/>
                          <a:ea typeface="+mn-ea"/>
                          <a:cs typeface="Times New Roman" pitchFamily="18" charset="0"/>
                        </a:rPr>
                        <a:t>/cm</a:t>
                      </a:r>
                      <a:r>
                        <a:rPr lang="en-US" altLang="zh-CN" sz="1200" b="0" i="0" u="none" strike="noStrike" kern="1200" baseline="30000" dirty="0">
                          <a:solidFill>
                            <a:schemeClr val="tx1"/>
                          </a:solidFill>
                          <a:latin typeface="+mj-lt"/>
                          <a:ea typeface="+mn-ea"/>
                          <a:cs typeface="Times New Roman" pitchFamily="18" charset="0"/>
                        </a:rPr>
                        <a:t>3</a:t>
                      </a:r>
                      <a:r>
                        <a:rPr lang="en-US" altLang="zh-CN" sz="1200" b="0" i="0" u="none" strike="noStrike" kern="1200" baseline="0" dirty="0">
                          <a:solidFill>
                            <a:schemeClr val="tx1"/>
                          </a:solidFill>
                          <a:latin typeface="+mj-lt"/>
                          <a:ea typeface="+mn-ea"/>
                          <a:cs typeface="Times New Roman" pitchFamily="18" charset="0"/>
                        </a:rPr>
                        <a:t>)</a:t>
                      </a:r>
                      <a:r>
                        <a:rPr lang="en-US" altLang="zh-CN" sz="1200" b="0" i="0" u="none" strike="noStrike" kern="1200" baseline="0" dirty="0">
                          <a:solidFill>
                            <a:schemeClr val="tx1"/>
                          </a:solidFill>
                          <a:latin typeface="+mj-lt"/>
                          <a:ea typeface="+mn-ea"/>
                          <a:cs typeface="+mn-cs"/>
                        </a:rPr>
                        <a:t>	</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离子密度高</a:t>
                      </a:r>
                      <a:r>
                        <a:rPr lang="en-US" altLang="zh-CN" sz="1200" b="0" i="0" u="none" strike="noStrike" kern="1200" baseline="0" dirty="0">
                          <a:solidFill>
                            <a:schemeClr val="tx1"/>
                          </a:solidFill>
                          <a:latin typeface="+mj-lt"/>
                          <a:ea typeface="+mn-ea"/>
                          <a:cs typeface="Times New Roman" pitchFamily="18" charset="0"/>
                        </a:rPr>
                        <a:t>(&gt;10</a:t>
                      </a:r>
                      <a:r>
                        <a:rPr lang="en-US" altLang="zh-CN" sz="1200" b="0" i="0" u="none" strike="noStrike" kern="1200" baseline="30000" dirty="0">
                          <a:solidFill>
                            <a:schemeClr val="tx1"/>
                          </a:solidFill>
                          <a:latin typeface="+mj-lt"/>
                          <a:ea typeface="+mn-ea"/>
                          <a:cs typeface="Times New Roman" pitchFamily="18" charset="0"/>
                        </a:rPr>
                        <a:t>11/</a:t>
                      </a:r>
                      <a:r>
                        <a:rPr lang="en-US" altLang="zh-CN" sz="1200" b="0" i="0" u="none" strike="noStrike" kern="1200" baseline="0" dirty="0">
                          <a:solidFill>
                            <a:schemeClr val="tx1"/>
                          </a:solidFill>
                          <a:latin typeface="+mj-lt"/>
                          <a:ea typeface="+mn-ea"/>
                          <a:cs typeface="Times New Roman" pitchFamily="18" charset="0"/>
                        </a:rPr>
                        <a:t>cm</a:t>
                      </a:r>
                      <a:r>
                        <a:rPr lang="en-US" altLang="zh-CN" sz="1200" b="0" i="0" u="none" strike="noStrike" kern="1200" baseline="30000" dirty="0">
                          <a:solidFill>
                            <a:schemeClr val="tx1"/>
                          </a:solidFill>
                          <a:latin typeface="+mj-lt"/>
                          <a:ea typeface="+mn-ea"/>
                          <a:cs typeface="Times New Roman" pitchFamily="18" charset="0"/>
                        </a:rPr>
                        <a:t>3</a:t>
                      </a:r>
                      <a:r>
                        <a:rPr lang="en-US" altLang="zh-CN" sz="1200" b="0" i="0" u="none" strike="noStrike" kern="1200" baseline="0" dirty="0">
                          <a:solidFill>
                            <a:schemeClr val="tx1"/>
                          </a:solidFill>
                          <a:latin typeface="+mj-lt"/>
                          <a:ea typeface="+mn-ea"/>
                          <a:cs typeface="Times New Roman" pitchFamily="18" charset="0"/>
                        </a:rPr>
                        <a:t>)</a:t>
                      </a:r>
                      <a:r>
                        <a:rPr lang="zh-CN" altLang="en-US" sz="1200" b="0" i="0" u="none" strike="noStrike" kern="1200" baseline="0" dirty="0">
                          <a:solidFill>
                            <a:schemeClr val="tx1"/>
                          </a:solidFill>
                          <a:latin typeface="+mj-lt"/>
                          <a:ea typeface="+mn-ea"/>
                          <a:cs typeface="+mn-cs"/>
                        </a:rPr>
                        <a:t>（刻蚀速率高）</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离子密度与离子能量不能分别控制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离子密度由</a:t>
                      </a:r>
                      <a:r>
                        <a:rPr lang="en-US" altLang="zh-CN" sz="1200" b="0" i="0" u="none" strike="noStrike" kern="1200" baseline="0" dirty="0">
                          <a:solidFill>
                            <a:schemeClr val="tx1"/>
                          </a:solidFill>
                          <a:latin typeface="+mj-lt"/>
                          <a:ea typeface="+mn-ea"/>
                          <a:cs typeface="Times New Roman" pitchFamily="18" charset="0"/>
                        </a:rPr>
                        <a:t>ICP</a:t>
                      </a:r>
                      <a:r>
                        <a:rPr lang="zh-CN" altLang="en-US" sz="1200" b="0" i="0" u="none" strike="noStrike" kern="1200" baseline="0" dirty="0">
                          <a:solidFill>
                            <a:schemeClr val="tx1"/>
                          </a:solidFill>
                          <a:latin typeface="+mj-lt"/>
                          <a:ea typeface="+mn-ea"/>
                          <a:cs typeface="+mn-cs"/>
                        </a:rPr>
                        <a:t>功率控制，离子能量由</a:t>
                      </a:r>
                      <a:r>
                        <a:rPr lang="en-US" altLang="zh-CN" sz="1200" b="0" i="0" u="none" strike="noStrike" kern="1200" baseline="0" dirty="0">
                          <a:solidFill>
                            <a:schemeClr val="tx1"/>
                          </a:solidFill>
                          <a:latin typeface="+mj-lt"/>
                          <a:ea typeface="+mn-ea"/>
                          <a:cs typeface="Times New Roman" pitchFamily="18" charset="0"/>
                        </a:rPr>
                        <a:t>RF</a:t>
                      </a:r>
                      <a:r>
                        <a:rPr lang="zh-CN" altLang="en-US" sz="1200" b="0" i="0" u="none" strike="noStrike" kern="1200" baseline="0" dirty="0">
                          <a:solidFill>
                            <a:schemeClr val="tx1"/>
                          </a:solidFill>
                          <a:latin typeface="+mj-lt"/>
                          <a:ea typeface="+mn-ea"/>
                          <a:cs typeface="+mn-cs"/>
                        </a:rPr>
                        <a:t>功率控制</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离子能量低，刻蚀速率低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在低离子能量下可控离子流量达到高刻蚀速率</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低压下刻蚀速率低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latin typeface="+mj-lt"/>
                          <a:ea typeface="+mn-ea"/>
                          <a:cs typeface="+mn-cs"/>
                        </a:rPr>
                        <a:t>低压下由于高离子流量从而维持高刻蚀速率</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j-lt"/>
                          <a:ea typeface="+mn-ea"/>
                          <a:cs typeface="Times New Roman" pitchFamily="18" charset="0"/>
                        </a:rPr>
                        <a:t>DC Bias</a:t>
                      </a:r>
                      <a:r>
                        <a:rPr lang="zh-CN" altLang="en-US" sz="1200" b="0" i="0" u="none" strike="noStrike" kern="1200" baseline="0" dirty="0">
                          <a:solidFill>
                            <a:schemeClr val="tx1"/>
                          </a:solidFill>
                          <a:latin typeface="+mj-lt"/>
                          <a:ea typeface="+mn-ea"/>
                          <a:cs typeface="+mn-cs"/>
                        </a:rPr>
                        <a:t>损伤大	</a:t>
                      </a: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i="0" u="none" strike="noStrike" kern="1200" baseline="0" dirty="0">
                          <a:solidFill>
                            <a:schemeClr val="tx1"/>
                          </a:solidFill>
                          <a:latin typeface="+mj-lt"/>
                          <a:ea typeface="+mn-ea"/>
                          <a:cs typeface="Times New Roman" pitchFamily="18" charset="0"/>
                        </a:rPr>
                        <a:t>DC Bias</a:t>
                      </a:r>
                      <a:r>
                        <a:rPr lang="zh-CN" altLang="en-US" sz="1200" b="0" i="0" u="none" strike="noStrike" kern="1200" baseline="0" dirty="0">
                          <a:solidFill>
                            <a:schemeClr val="tx1"/>
                          </a:solidFill>
                          <a:latin typeface="+mj-lt"/>
                          <a:ea typeface="+mn-ea"/>
                          <a:cs typeface="+mn-cs"/>
                        </a:rPr>
                        <a:t>损伤小</a:t>
                      </a:r>
                      <a:endParaRPr lang="zh-CN" altLang="en-US" sz="1200" b="0" dirty="0">
                        <a:solidFill>
                          <a:schemeClr val="tx1"/>
                        </a:solidFill>
                        <a:latin typeface="+mj-lt"/>
                        <a:ea typeface="+mn-ea"/>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2285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685800" y="404664"/>
            <a:ext cx="7772400" cy="864096"/>
          </a:xfrm>
        </p:spPr>
        <p:txBody>
          <a:bodyPr/>
          <a:lstStyle/>
          <a:p>
            <a:pPr eaLnBrk="1" hangingPunct="1"/>
            <a:r>
              <a:rPr lang="zh-CN" altLang="en-US" dirty="0">
                <a:solidFill>
                  <a:schemeClr val="tx1"/>
                </a:solidFill>
              </a:rPr>
              <a:t>刻蚀参数</a:t>
            </a:r>
          </a:p>
        </p:txBody>
      </p:sp>
      <mc:AlternateContent xmlns:mc="http://schemas.openxmlformats.org/markup-compatibility/2006">
        <mc:Choice xmlns:a14="http://schemas.microsoft.com/office/drawing/2010/main" Requires="a14">
          <p:sp>
            <p:nvSpPr>
              <p:cNvPr id="27654" name="Rectangle 3"/>
              <p:cNvSpPr>
                <a:spLocks noGrp="1" noChangeArrowheads="1"/>
              </p:cNvSpPr>
              <p:nvPr>
                <p:ph type="body" idx="1"/>
              </p:nvPr>
            </p:nvSpPr>
            <p:spPr>
              <a:xfrm>
                <a:off x="431540" y="1371600"/>
                <a:ext cx="8280920" cy="4114800"/>
              </a:xfrm>
            </p:spPr>
            <p:txBody>
              <a:bodyPr/>
              <a:lstStyle/>
              <a:p>
                <a:pPr marL="0" indent="-288000" algn="just" eaLnBrk="1" hangingPunct="1"/>
                <a:r>
                  <a:rPr lang="zh-CN" altLang="en-US" sz="2400" b="1" dirty="0"/>
                  <a:t>刻蚀速率</a:t>
                </a:r>
                <a:r>
                  <a:rPr lang="zh-CN" altLang="en-US" sz="2400" dirty="0"/>
                  <a:t>：刻蚀过程中去除材料的速度，通常用</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𝑚𝑖𝑛</m:t>
                    </m:r>
                  </m:oMath>
                </a14:m>
                <a:r>
                  <a:rPr lang="zh-CN" altLang="en-US" sz="2400" dirty="0"/>
                  <a:t>表示；</a:t>
                </a:r>
                <a:endParaRPr lang="en-US" altLang="zh-CN" sz="2400" dirty="0"/>
              </a:p>
              <a:p>
                <a:pPr marL="0" indent="-288000" algn="just" eaLnBrk="1" hangingPunct="1"/>
                <a:r>
                  <a:rPr lang="zh-CN" altLang="en-US" sz="2400" b="1" dirty="0"/>
                  <a:t>刻蚀剖面：</a:t>
                </a:r>
                <a:r>
                  <a:rPr lang="zh-CN" altLang="en-US" sz="2400" dirty="0"/>
                  <a:t>被刻蚀图形的侧壁形状；</a:t>
                </a:r>
                <a:endParaRPr lang="en-US" altLang="zh-CN" sz="2400" dirty="0"/>
              </a:p>
              <a:p>
                <a:pPr marL="0" indent="-288000" algn="just" eaLnBrk="1" hangingPunct="1"/>
                <a:r>
                  <a:rPr lang="zh-CN" altLang="en-US" sz="2400" b="1" dirty="0"/>
                  <a:t>刻蚀偏差：</a:t>
                </a:r>
                <a:r>
                  <a:rPr lang="zh-CN" altLang="en-US" sz="2400" dirty="0"/>
                  <a:t>刻蚀以后线宽或关键尺寸间距的变化，刻蚀偏差</a:t>
                </a:r>
                <a:r>
                  <a:rPr lang="en-US" altLang="zh-CN" sz="2400" dirty="0"/>
                  <a:t>=</a:t>
                </a:r>
                <a:r>
                  <a:rPr lang="zh-CN" altLang="en-US" sz="2400" dirty="0"/>
                  <a:t>刻蚀前光刻胶线宽</a:t>
                </a:r>
                <a:r>
                  <a:rPr lang="en-US" altLang="zh-CN" sz="2400" dirty="0"/>
                  <a:t>-</a:t>
                </a:r>
                <a:r>
                  <a:rPr lang="zh-CN" altLang="en-US" sz="2400" dirty="0"/>
                  <a:t>光刻胶去掉后被刻蚀材料的线宽；</a:t>
                </a:r>
                <a:endParaRPr lang="en-US" altLang="zh-CN" sz="2400" dirty="0"/>
              </a:p>
              <a:p>
                <a:pPr marL="0" indent="-288000" algn="just" eaLnBrk="1" hangingPunct="1"/>
                <a:r>
                  <a:rPr lang="zh-CN" altLang="en-US" sz="2400" b="1" dirty="0"/>
                  <a:t>选择比：</a:t>
                </a:r>
                <a:r>
                  <a:rPr lang="zh-CN" altLang="en-US" sz="2400" dirty="0"/>
                  <a:t>被刻蚀物与掩膜刻蚀速度之比；</a:t>
                </a:r>
                <a:endParaRPr lang="en-US" altLang="zh-CN" sz="2400" dirty="0"/>
              </a:p>
              <a:p>
                <a:pPr marL="0" indent="-288000" algn="just" eaLnBrk="1" hangingPunct="1"/>
                <a:r>
                  <a:rPr lang="zh-CN" altLang="en-US" sz="2400" b="1" dirty="0"/>
                  <a:t>均匀性：</a:t>
                </a:r>
                <a:r>
                  <a:rPr lang="zh-CN" altLang="en-US" sz="2400" dirty="0"/>
                  <a:t>刻蚀均匀性是一种衡量刻蚀工艺在整个样片上，或整个一批，或批与批之间刻蚀能力的参数；</a:t>
                </a:r>
              </a:p>
              <a:p>
                <a:pPr marL="0" indent="-288000" algn="just" eaLnBrk="1" hangingPunct="1"/>
                <a:r>
                  <a:rPr lang="zh-CN" altLang="en-US" sz="2400" b="1" dirty="0"/>
                  <a:t>残留物：</a:t>
                </a:r>
                <a:r>
                  <a:rPr lang="zh-CN" altLang="en-US" sz="2400" dirty="0"/>
                  <a:t>刻蚀以后留在样片表面不想要的材料，常常覆盖在腔体内壁或被刻蚀图形的底部，刻蚀后一般需要用有机溶液将光刻胶去除，露出清洁的半导体表面。</a:t>
                </a:r>
              </a:p>
            </p:txBody>
          </p:sp>
        </mc:Choice>
        <mc:Fallback>
          <p:sp>
            <p:nvSpPr>
              <p:cNvPr id="27654" name="Rectangle 3"/>
              <p:cNvSpPr>
                <a:spLocks noGrp="1" noRot="1" noChangeAspect="1" noMove="1" noResize="1" noEditPoints="1" noAdjustHandles="1" noChangeArrowheads="1" noChangeShapeType="1" noTextEdit="1"/>
              </p:cNvSpPr>
              <p:nvPr>
                <p:ph type="body" idx="1"/>
              </p:nvPr>
            </p:nvSpPr>
            <p:spPr>
              <a:xfrm>
                <a:off x="431540" y="1371600"/>
                <a:ext cx="8280920" cy="4114800"/>
              </a:xfrm>
              <a:blipFill>
                <a:blip r:embed="rId2"/>
                <a:stretch>
                  <a:fillRect l="-1178" t="-1185" r="-1105" b="-12296"/>
                </a:stretch>
              </a:blipFill>
            </p:spPr>
            <p:txBody>
              <a:bodyPr/>
              <a:lstStyle/>
              <a:p>
                <a:r>
                  <a:rPr lang="zh-CN" altLang="en-US">
                    <a:noFill/>
                  </a:rPr>
                  <a:t> </a:t>
                </a:r>
              </a:p>
            </p:txBody>
          </p:sp>
        </mc:Fallback>
      </mc:AlternateContent>
      <p:sp>
        <p:nvSpPr>
          <p:cNvPr id="2" name="页脚占位符 1">
            <a:extLst>
              <a:ext uri="{FF2B5EF4-FFF2-40B4-BE49-F238E27FC236}">
                <a16:creationId xmlns:a16="http://schemas.microsoft.com/office/drawing/2014/main" id="{BEEB23A3-A481-4E77-BBE9-39CFC1525BBF}"/>
              </a:ext>
            </a:extLst>
          </p:cNvPr>
          <p:cNvSpPr>
            <a:spLocks noGrp="1"/>
          </p:cNvSpPr>
          <p:nvPr>
            <p:ph type="ftr" sz="quarter" idx="11"/>
          </p:nvPr>
        </p:nvSpPr>
        <p:spPr>
          <a:xfrm>
            <a:off x="3124200" y="6235148"/>
            <a:ext cx="2895600" cy="457200"/>
          </a:xfrm>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11E5EEFA-E93F-47E8-8800-7794E317E2E5}"/>
              </a:ext>
            </a:extLst>
          </p:cNvPr>
          <p:cNvSpPr>
            <a:spLocks noGrp="1"/>
          </p:cNvSpPr>
          <p:nvPr>
            <p:ph type="sldNum" sz="quarter" idx="12"/>
          </p:nvPr>
        </p:nvSpPr>
        <p:spPr/>
        <p:txBody>
          <a:bodyPr/>
          <a:lstStyle/>
          <a:p>
            <a:pPr>
              <a:defRPr/>
            </a:pPr>
            <a:fld id="{BFC8BF22-C973-47B9-A579-88561D27B44E}" type="slidenum">
              <a:rPr lang="en-US" altLang="zh-CN" smtClean="0"/>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685800" y="304798"/>
            <a:ext cx="7772400" cy="659160"/>
          </a:xfrm>
        </p:spPr>
        <p:txBody>
          <a:bodyPr/>
          <a:lstStyle/>
          <a:p>
            <a:pPr eaLnBrk="1" hangingPunct="1"/>
            <a:r>
              <a:rPr lang="en-US" altLang="zh-CN" dirty="0">
                <a:solidFill>
                  <a:schemeClr val="tx1"/>
                </a:solidFill>
              </a:rPr>
              <a:t>9.4 </a:t>
            </a:r>
            <a:r>
              <a:rPr lang="zh-CN" altLang="en-US" dirty="0">
                <a:solidFill>
                  <a:schemeClr val="tx1"/>
                </a:solidFill>
              </a:rPr>
              <a:t>薄膜沉积</a:t>
            </a:r>
            <a:endParaRPr lang="en-US" altLang="zh-CN" dirty="0">
              <a:solidFill>
                <a:schemeClr val="tx1"/>
              </a:solidFill>
            </a:endParaRPr>
          </a:p>
        </p:txBody>
      </p:sp>
      <p:sp>
        <p:nvSpPr>
          <p:cNvPr id="28678" name="Rectangle 3"/>
          <p:cNvSpPr>
            <a:spLocks noGrp="1" noChangeArrowheads="1"/>
          </p:cNvSpPr>
          <p:nvPr>
            <p:ph type="body" idx="1"/>
          </p:nvPr>
        </p:nvSpPr>
        <p:spPr>
          <a:xfrm>
            <a:off x="215516" y="1219199"/>
            <a:ext cx="8712968" cy="4114800"/>
          </a:xfrm>
        </p:spPr>
        <p:txBody>
          <a:bodyPr/>
          <a:lstStyle/>
          <a:p>
            <a:pPr algn="just" eaLnBrk="1" hangingPunct="1"/>
            <a:r>
              <a:rPr lang="zh-CN" altLang="en-US" sz="2400" dirty="0"/>
              <a:t>制作分立器件或集成光电子线路，需要使用不同种类的薄膜。薄膜可以大致分为四类：热氧薄膜、介质薄膜、多晶硅薄膜和金属薄膜。</a:t>
            </a:r>
          </a:p>
          <a:p>
            <a:pPr lvl="1" algn="just" eaLnBrk="1" hangingPunct="1">
              <a:spcBef>
                <a:spcPts val="300"/>
              </a:spcBef>
            </a:pPr>
            <a:r>
              <a:rPr lang="zh-CN" altLang="en-US" sz="1800" b="1" dirty="0"/>
              <a:t>热氧薄膜</a:t>
            </a:r>
            <a:r>
              <a:rPr lang="zh-CN" altLang="en-US" sz="1800" dirty="0"/>
              <a:t>，最常见的是</a:t>
            </a:r>
            <a:r>
              <a:rPr lang="en-US" altLang="zh-CN" sz="1800" dirty="0"/>
              <a:t>MOSFET</a:t>
            </a:r>
            <a:r>
              <a:rPr lang="zh-CN" altLang="en-US" sz="1800" dirty="0"/>
              <a:t>中的栅极氧化层，其下方可形成源漏之间的导电沟道。场氧化层用来与其他器件隔离。用热氧化工艺生长，可提供具有最低界面陷阱密度的最高质量的氧化层；</a:t>
            </a:r>
            <a:endParaRPr lang="en-US" altLang="zh-CN" sz="1800" dirty="0"/>
          </a:p>
          <a:p>
            <a:pPr lvl="1" algn="just" eaLnBrk="1" hangingPunct="1">
              <a:spcBef>
                <a:spcPts val="0"/>
              </a:spcBef>
            </a:pPr>
            <a:r>
              <a:rPr lang="zh-CN" altLang="en-US" sz="1800" b="1" dirty="0"/>
              <a:t>介质薄膜</a:t>
            </a:r>
            <a:r>
              <a:rPr lang="zh-CN" altLang="en-US" sz="1800" dirty="0"/>
              <a:t>，如作为扩散及离子注入的掩蔽层，或用于覆盖掺杂薄膜以阻止杂质的损耗，或用作</a:t>
            </a:r>
            <a:r>
              <a:rPr lang="en-US" altLang="zh-CN" sz="1800" dirty="0"/>
              <a:t>HR(</a:t>
            </a:r>
            <a:r>
              <a:rPr lang="zh-CN" altLang="en-US" sz="1800" dirty="0"/>
              <a:t>高反</a:t>
            </a:r>
            <a:r>
              <a:rPr lang="en-US" altLang="zh-CN" sz="1800" dirty="0"/>
              <a:t>)</a:t>
            </a:r>
            <a:r>
              <a:rPr lang="zh-CN" altLang="en-US" sz="1800" dirty="0"/>
              <a:t>、</a:t>
            </a:r>
            <a:r>
              <a:rPr lang="en-US" altLang="zh-CN" sz="1800" dirty="0"/>
              <a:t>AR(</a:t>
            </a:r>
            <a:r>
              <a:rPr lang="zh-CN" altLang="en-US" sz="1800" dirty="0"/>
              <a:t>抗反</a:t>
            </a:r>
            <a:r>
              <a:rPr lang="en-US" altLang="zh-CN" sz="1800" dirty="0"/>
              <a:t>)</a:t>
            </a:r>
            <a:r>
              <a:rPr lang="zh-CN" altLang="en-US" sz="1800" dirty="0"/>
              <a:t>膜；</a:t>
            </a:r>
            <a:endParaRPr lang="en-US" altLang="zh-CN" sz="1800" dirty="0"/>
          </a:p>
          <a:p>
            <a:pPr lvl="1" algn="just" eaLnBrk="1" hangingPunct="1">
              <a:spcBef>
                <a:spcPts val="0"/>
              </a:spcBef>
            </a:pPr>
            <a:r>
              <a:rPr lang="zh-CN" altLang="en-US" sz="1800" b="1" dirty="0"/>
              <a:t>多晶硅薄膜</a:t>
            </a:r>
            <a:r>
              <a:rPr lang="zh-CN" altLang="en-US" sz="1800" dirty="0"/>
              <a:t>，作为</a:t>
            </a:r>
            <a:r>
              <a:rPr lang="en-US" altLang="zh-CN" sz="1800" dirty="0"/>
              <a:t>MOS</a:t>
            </a:r>
            <a:r>
              <a:rPr lang="zh-CN" altLang="en-US" sz="1800" dirty="0"/>
              <a:t>器件的栅电极材料、多层金属化的导电材料或浅结器件的接触材料；</a:t>
            </a:r>
            <a:endParaRPr lang="en-US" altLang="zh-CN" sz="1800" dirty="0"/>
          </a:p>
          <a:p>
            <a:pPr lvl="1" algn="just" eaLnBrk="1" hangingPunct="1">
              <a:spcBef>
                <a:spcPts val="0"/>
              </a:spcBef>
            </a:pPr>
            <a:r>
              <a:rPr lang="zh-CN" altLang="en-US" sz="1800" b="1" dirty="0"/>
              <a:t>金属薄膜</a:t>
            </a:r>
            <a:r>
              <a:rPr lang="zh-CN" altLang="en-US" sz="1800" dirty="0"/>
              <a:t>，如铜或金属硅化物，可用来形成低阻值的互连线、欧姆接触以及整流金属</a:t>
            </a:r>
            <a:r>
              <a:rPr lang="en-US" altLang="zh-CN" sz="1800" dirty="0"/>
              <a:t>-</a:t>
            </a:r>
            <a:r>
              <a:rPr lang="zh-CN" altLang="en-US" sz="1800" dirty="0"/>
              <a:t>半导体势垒器件。</a:t>
            </a:r>
            <a:endParaRPr lang="en-US" altLang="zh-CN" sz="2000" dirty="0"/>
          </a:p>
          <a:p>
            <a:pPr marL="342900" lvl="1" indent="-342900" eaLnBrk="1" hangingPunct="1">
              <a:spcBef>
                <a:spcPts val="600"/>
              </a:spcBef>
              <a:buChar char="•"/>
            </a:pPr>
            <a:r>
              <a:rPr lang="zh-CN" altLang="en-US" sz="2400" dirty="0">
                <a:cs typeface="+mn-cs"/>
              </a:rPr>
              <a:t>薄膜沉积可以通过化学气相沉积</a:t>
            </a:r>
            <a:r>
              <a:rPr lang="en-US" altLang="zh-CN" sz="2400" dirty="0">
                <a:cs typeface="+mn-cs"/>
              </a:rPr>
              <a:t>(CVD)</a:t>
            </a:r>
            <a:r>
              <a:rPr lang="zh-CN" altLang="en-US" sz="2400" dirty="0">
                <a:cs typeface="+mn-cs"/>
              </a:rPr>
              <a:t>或物理气相沉积</a:t>
            </a:r>
            <a:r>
              <a:rPr lang="en-US" altLang="zh-CN" sz="2400" dirty="0">
                <a:cs typeface="+mn-cs"/>
              </a:rPr>
              <a:t>(PVD)</a:t>
            </a:r>
            <a:r>
              <a:rPr lang="zh-CN" altLang="en-US" sz="2400" dirty="0">
                <a:cs typeface="+mn-cs"/>
              </a:rPr>
              <a:t>实现。对于</a:t>
            </a:r>
            <a:r>
              <a:rPr lang="en-US" altLang="zh-CN" sz="2400" dirty="0">
                <a:cs typeface="+mn-cs"/>
              </a:rPr>
              <a:t>CVD</a:t>
            </a:r>
            <a:r>
              <a:rPr lang="zh-CN" altLang="en-US" sz="2400" dirty="0">
                <a:cs typeface="+mn-cs"/>
              </a:rPr>
              <a:t>工艺，包括原子层沉积</a:t>
            </a:r>
            <a:r>
              <a:rPr lang="en-US" altLang="zh-CN" sz="2400" dirty="0">
                <a:cs typeface="+mn-cs"/>
              </a:rPr>
              <a:t>(ALD)</a:t>
            </a:r>
            <a:r>
              <a:rPr lang="zh-CN" altLang="en-US" sz="2400" dirty="0">
                <a:cs typeface="+mn-cs"/>
              </a:rPr>
              <a:t>和等离子体增强化学气相沉积</a:t>
            </a:r>
            <a:r>
              <a:rPr lang="en-US" altLang="zh-CN" sz="2400" dirty="0">
                <a:cs typeface="+mn-cs"/>
              </a:rPr>
              <a:t>(PECVD)</a:t>
            </a:r>
            <a:r>
              <a:rPr lang="zh-CN" altLang="en-US" sz="2400" dirty="0">
                <a:cs typeface="+mn-cs"/>
              </a:rPr>
              <a:t>。对于</a:t>
            </a:r>
            <a:r>
              <a:rPr lang="en-US" altLang="zh-CN" sz="2400" dirty="0">
                <a:cs typeface="+mn-cs"/>
              </a:rPr>
              <a:t>PVD</a:t>
            </a:r>
            <a:r>
              <a:rPr lang="zh-CN" altLang="en-US" sz="2400" dirty="0">
                <a:cs typeface="+mn-cs"/>
              </a:rPr>
              <a:t>沉积技术，包括溅射、电子束蒸发和热蒸发。</a:t>
            </a:r>
            <a:endParaRPr lang="en-US" altLang="zh-CN" sz="1800" dirty="0"/>
          </a:p>
        </p:txBody>
      </p:sp>
      <p:sp>
        <p:nvSpPr>
          <p:cNvPr id="2" name="页脚占位符 1">
            <a:extLst>
              <a:ext uri="{FF2B5EF4-FFF2-40B4-BE49-F238E27FC236}">
                <a16:creationId xmlns:a16="http://schemas.microsoft.com/office/drawing/2014/main" id="{F38B70DA-C16A-46F2-8335-548C4ED8630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721804" y="-27384"/>
            <a:ext cx="7772400" cy="1143000"/>
          </a:xfrm>
        </p:spPr>
        <p:txBody>
          <a:bodyPr/>
          <a:lstStyle/>
          <a:p>
            <a:pPr eaLnBrk="1" hangingPunct="1"/>
            <a:r>
              <a:rPr lang="zh-CN" altLang="en-US" dirty="0">
                <a:solidFill>
                  <a:schemeClr val="tx1"/>
                </a:solidFill>
              </a:rPr>
              <a:t>热蒸发</a:t>
            </a:r>
            <a:endParaRPr lang="en-US" altLang="zh-CN" dirty="0">
              <a:solidFill>
                <a:schemeClr val="tx1"/>
              </a:solidFill>
            </a:endParaRPr>
          </a:p>
        </p:txBody>
      </p:sp>
      <p:sp>
        <p:nvSpPr>
          <p:cNvPr id="28678" name="Rectangle 3"/>
          <p:cNvSpPr>
            <a:spLocks noGrp="1" noChangeArrowheads="1"/>
          </p:cNvSpPr>
          <p:nvPr>
            <p:ph type="body" idx="1"/>
          </p:nvPr>
        </p:nvSpPr>
        <p:spPr>
          <a:xfrm>
            <a:off x="359532" y="933872"/>
            <a:ext cx="8424936" cy="1800200"/>
          </a:xfrm>
        </p:spPr>
        <p:txBody>
          <a:bodyPr/>
          <a:lstStyle/>
          <a:p>
            <a:pPr algn="just" eaLnBrk="1" hangingPunct="1"/>
            <a:r>
              <a:rPr lang="zh-CN" altLang="en-US" sz="2400" b="1" dirty="0">
                <a:solidFill>
                  <a:srgbClr val="C00000"/>
                </a:solidFill>
              </a:rPr>
              <a:t>热蒸发</a:t>
            </a:r>
            <a:r>
              <a:rPr lang="zh-CN" altLang="en-US" sz="2400" dirty="0"/>
              <a:t>：在高真空室内加热某固体蒸发材料，使其达到产生一定蒸气压的温度。并在腔室内形成蒸气流，气流穿过腔室撞击基板，作为薄膜粘附在基板上。多数热蒸发中，材料被放置在坩埚中加热到其熔点使其成为液体，继续加热变成蒸汽，蒸汽流上升，被倒置在腔室顶部的基板被附上一层薄膜。</a:t>
            </a:r>
            <a:endParaRPr lang="en-US" altLang="zh-CN" sz="2400" dirty="0"/>
          </a:p>
        </p:txBody>
      </p:sp>
      <p:sp>
        <p:nvSpPr>
          <p:cNvPr id="2" name="页脚占位符 1">
            <a:extLst>
              <a:ext uri="{FF2B5EF4-FFF2-40B4-BE49-F238E27FC236}">
                <a16:creationId xmlns:a16="http://schemas.microsoft.com/office/drawing/2014/main" id="{F38B70DA-C16A-46F2-8335-548C4ED8630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37</a:t>
            </a:fld>
            <a:endParaRPr lang="en-US" altLang="zh-CN"/>
          </a:p>
        </p:txBody>
      </p:sp>
      <p:pic>
        <p:nvPicPr>
          <p:cNvPr id="5" name="图片 4">
            <a:extLst>
              <a:ext uri="{FF2B5EF4-FFF2-40B4-BE49-F238E27FC236}">
                <a16:creationId xmlns:a16="http://schemas.microsoft.com/office/drawing/2014/main" id="{02FE1B23-2FAF-E22C-1016-9868C7C08F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951" b="12201"/>
          <a:stretch/>
        </p:blipFill>
        <p:spPr>
          <a:xfrm>
            <a:off x="5148064" y="3003027"/>
            <a:ext cx="3240359" cy="2852301"/>
          </a:xfrm>
          <a:prstGeom prst="rect">
            <a:avLst/>
          </a:prstGeom>
        </p:spPr>
      </p:pic>
      <p:pic>
        <p:nvPicPr>
          <p:cNvPr id="7" name="图片 6">
            <a:extLst>
              <a:ext uri="{FF2B5EF4-FFF2-40B4-BE49-F238E27FC236}">
                <a16:creationId xmlns:a16="http://schemas.microsoft.com/office/drawing/2014/main" id="{F84070DC-A693-722E-E4CE-F3CBD0DC6A7C}"/>
              </a:ext>
            </a:extLst>
          </p:cNvPr>
          <p:cNvPicPr>
            <a:picLocks noChangeAspect="1"/>
          </p:cNvPicPr>
          <p:nvPr/>
        </p:nvPicPr>
        <p:blipFill rotWithShape="1">
          <a:blip r:embed="rId3">
            <a:extLst>
              <a:ext uri="{28A0092B-C50C-407E-A947-70E740481C1C}">
                <a14:useLocalDpi xmlns:a14="http://schemas.microsoft.com/office/drawing/2010/main" val="0"/>
              </a:ext>
            </a:extLst>
          </a:blip>
          <a:srcRect b="16401"/>
          <a:stretch/>
        </p:blipFill>
        <p:spPr>
          <a:xfrm>
            <a:off x="1090509" y="3147596"/>
            <a:ext cx="3481491" cy="2852300"/>
          </a:xfrm>
          <a:prstGeom prst="rect">
            <a:avLst/>
          </a:prstGeom>
        </p:spPr>
      </p:pic>
      <p:sp>
        <p:nvSpPr>
          <p:cNvPr id="6" name="矩形 5">
            <a:extLst>
              <a:ext uri="{FF2B5EF4-FFF2-40B4-BE49-F238E27FC236}">
                <a16:creationId xmlns:a16="http://schemas.microsoft.com/office/drawing/2014/main" id="{0ED48B86-020D-4146-383E-0CCD7427D0B9}"/>
              </a:ext>
            </a:extLst>
          </p:cNvPr>
          <p:cNvSpPr/>
          <p:nvPr/>
        </p:nvSpPr>
        <p:spPr>
          <a:xfrm>
            <a:off x="1933946" y="6021832"/>
            <a:ext cx="1794616" cy="338554"/>
          </a:xfrm>
          <a:prstGeom prst="rect">
            <a:avLst/>
          </a:prstGeom>
        </p:spPr>
        <p:txBody>
          <a:bodyPr wrap="square">
            <a:spAutoFit/>
          </a:bodyPr>
          <a:lstStyle/>
          <a:p>
            <a:pPr algn="ctr"/>
            <a:r>
              <a:rPr lang="zh-CN" altLang="en-US" sz="1600" b="1" dirty="0"/>
              <a:t>蒸发镀膜装置</a:t>
            </a:r>
          </a:p>
        </p:txBody>
      </p:sp>
      <p:sp>
        <p:nvSpPr>
          <p:cNvPr id="8" name="矩形 7">
            <a:extLst>
              <a:ext uri="{FF2B5EF4-FFF2-40B4-BE49-F238E27FC236}">
                <a16:creationId xmlns:a16="http://schemas.microsoft.com/office/drawing/2014/main" id="{7E8267E4-9A48-0DD3-0654-4662E02F41C8}"/>
              </a:ext>
            </a:extLst>
          </p:cNvPr>
          <p:cNvSpPr/>
          <p:nvPr/>
        </p:nvSpPr>
        <p:spPr>
          <a:xfrm>
            <a:off x="5870935" y="5924128"/>
            <a:ext cx="1794616" cy="584775"/>
          </a:xfrm>
          <a:prstGeom prst="rect">
            <a:avLst/>
          </a:prstGeom>
        </p:spPr>
        <p:txBody>
          <a:bodyPr wrap="square">
            <a:spAutoFit/>
          </a:bodyPr>
          <a:lstStyle/>
          <a:p>
            <a:pPr algn="ctr"/>
            <a:r>
              <a:rPr lang="zh-CN" altLang="en-US" sz="1600" b="1" dirty="0"/>
              <a:t>在电阻丝加热的舟进行的热蒸镀</a:t>
            </a:r>
          </a:p>
        </p:txBody>
      </p:sp>
    </p:spTree>
    <p:extLst>
      <p:ext uri="{BB962C8B-B14F-4D97-AF65-F5344CB8AC3E}">
        <p14:creationId xmlns:p14="http://schemas.microsoft.com/office/powerpoint/2010/main" val="1973522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721804" y="-27384"/>
            <a:ext cx="7772400" cy="1143000"/>
          </a:xfrm>
        </p:spPr>
        <p:txBody>
          <a:bodyPr/>
          <a:lstStyle/>
          <a:p>
            <a:pPr eaLnBrk="1" hangingPunct="1"/>
            <a:r>
              <a:rPr lang="zh-CN" altLang="en-US" dirty="0">
                <a:solidFill>
                  <a:schemeClr val="tx1"/>
                </a:solidFill>
              </a:rPr>
              <a:t>电子束蒸发</a:t>
            </a:r>
            <a:endParaRPr lang="en-US" altLang="zh-CN" dirty="0">
              <a:solidFill>
                <a:schemeClr val="tx1"/>
              </a:solidFill>
            </a:endParaRPr>
          </a:p>
        </p:txBody>
      </p:sp>
      <p:sp>
        <p:nvSpPr>
          <p:cNvPr id="28678" name="Rectangle 3"/>
          <p:cNvSpPr>
            <a:spLocks noGrp="1" noChangeArrowheads="1"/>
          </p:cNvSpPr>
          <p:nvPr>
            <p:ph type="body" idx="1"/>
          </p:nvPr>
        </p:nvSpPr>
        <p:spPr>
          <a:xfrm>
            <a:off x="359532" y="933872"/>
            <a:ext cx="8424936" cy="1800200"/>
          </a:xfrm>
        </p:spPr>
        <p:txBody>
          <a:bodyPr/>
          <a:lstStyle/>
          <a:p>
            <a:pPr algn="just" eaLnBrk="1" hangingPunct="1"/>
            <a:r>
              <a:rPr lang="zh-CN" altLang="en-US" sz="2400" b="1" dirty="0">
                <a:solidFill>
                  <a:srgbClr val="C00000"/>
                </a:solidFill>
              </a:rPr>
              <a:t>电子束蒸发</a:t>
            </a:r>
            <a:r>
              <a:rPr lang="zh-CN" altLang="en-US" sz="2400" dirty="0"/>
              <a:t>：在真空条件下利用电子束直接加热蒸发材料的方法。在电子束加热装置中，被加热的物质放置于水冷的坩埚中，可避免蒸发材料与坩埚壁发生反应影响薄膜的质量，因此，电子束蒸发沉积法可以制备高纯薄膜，同时在同一蒸发沉积装置中可以安置多个坩埚，实现同时或分别蒸发，沉积多种不同的物质。通过电子束蒸发，任何材料都可以被蒸发。</a:t>
            </a:r>
            <a:endParaRPr lang="en-US" altLang="zh-CN" sz="2400" dirty="0"/>
          </a:p>
        </p:txBody>
      </p:sp>
      <p:sp>
        <p:nvSpPr>
          <p:cNvPr id="2" name="页脚占位符 1">
            <a:extLst>
              <a:ext uri="{FF2B5EF4-FFF2-40B4-BE49-F238E27FC236}">
                <a16:creationId xmlns:a16="http://schemas.microsoft.com/office/drawing/2014/main" id="{F38B70DA-C16A-46F2-8335-548C4ED8630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38</a:t>
            </a:fld>
            <a:endParaRPr lang="en-US" altLang="zh-CN"/>
          </a:p>
        </p:txBody>
      </p:sp>
      <p:pic>
        <p:nvPicPr>
          <p:cNvPr id="4" name="图片 3">
            <a:extLst>
              <a:ext uri="{FF2B5EF4-FFF2-40B4-BE49-F238E27FC236}">
                <a16:creationId xmlns:a16="http://schemas.microsoft.com/office/drawing/2014/main" id="{91E4B462-891C-5A18-DC5B-937AF53AF0E8}"/>
              </a:ext>
            </a:extLst>
          </p:cNvPr>
          <p:cNvPicPr>
            <a:picLocks noChangeAspect="1"/>
          </p:cNvPicPr>
          <p:nvPr/>
        </p:nvPicPr>
        <p:blipFill>
          <a:blip r:embed="rId2">
            <a:extLst>
              <a:ext uri="{28A0092B-C50C-407E-A947-70E740481C1C}">
                <a14:useLocalDpi xmlns:a14="http://schemas.microsoft.com/office/drawing/2010/main" val="0"/>
              </a:ext>
            </a:extLst>
          </a:blip>
          <a:srcRect t="19481" b="19481"/>
          <a:stretch/>
        </p:blipFill>
        <p:spPr>
          <a:xfrm>
            <a:off x="3312840" y="3256196"/>
            <a:ext cx="3652256" cy="2992204"/>
          </a:xfrm>
          <a:prstGeom prst="rect">
            <a:avLst/>
          </a:prstGeom>
        </p:spPr>
      </p:pic>
    </p:spTree>
    <p:extLst>
      <p:ext uri="{BB962C8B-B14F-4D97-AF65-F5344CB8AC3E}">
        <p14:creationId xmlns:p14="http://schemas.microsoft.com/office/powerpoint/2010/main" val="223108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359532" y="1241761"/>
            <a:ext cx="8424936" cy="4851535"/>
          </a:xfrm>
        </p:spPr>
        <p:txBody>
          <a:bodyPr/>
          <a:lstStyle/>
          <a:p>
            <a:pPr algn="just" eaLnBrk="1" hangingPunct="1"/>
            <a:r>
              <a:rPr lang="zh-CN" altLang="en-US" sz="2000" b="1" dirty="0">
                <a:solidFill>
                  <a:srgbClr val="C00000"/>
                </a:solidFill>
              </a:rPr>
              <a:t>溅射</a:t>
            </a:r>
            <a:r>
              <a:rPr lang="zh-CN" altLang="en-US" sz="2000" dirty="0"/>
              <a:t>：溅射是一种通过气体离子撞击靶材表面将材料从靶材转移到衬底上的工艺，典型的气体离子为氩气，有时也用其他惰性气体离子</a:t>
            </a:r>
            <a:r>
              <a:rPr lang="en-US" altLang="zh-CN" sz="2000" dirty="0"/>
              <a:t>(</a:t>
            </a:r>
            <a:r>
              <a:rPr lang="zh-CN" altLang="en-US" sz="2000" dirty="0"/>
              <a:t>氖、氪</a:t>
            </a:r>
            <a:r>
              <a:rPr lang="en-US" altLang="zh-CN" sz="2000" dirty="0"/>
              <a:t>)</a:t>
            </a:r>
            <a:r>
              <a:rPr lang="zh-CN" altLang="en-US" sz="2000" dirty="0"/>
              <a:t>或活性粒子</a:t>
            </a:r>
            <a:r>
              <a:rPr lang="en-US" altLang="zh-CN" sz="2000" dirty="0"/>
              <a:t>(</a:t>
            </a:r>
            <a:r>
              <a:rPr lang="zh-CN" altLang="en-US" sz="2000" dirty="0"/>
              <a:t>如氧气或氮气</a:t>
            </a:r>
            <a:r>
              <a:rPr lang="en-US" altLang="zh-CN" sz="2000" dirty="0"/>
              <a:t>)</a:t>
            </a:r>
            <a:r>
              <a:rPr lang="zh-CN" altLang="en-US" sz="2000" dirty="0"/>
              <a:t>。被加速的正离子轰击阴极处的靶材</a:t>
            </a:r>
            <a:r>
              <a:rPr lang="en-US" altLang="zh-CN" sz="2000" dirty="0"/>
              <a:t>(</a:t>
            </a:r>
            <a:r>
              <a:rPr lang="zh-CN" altLang="en-US" sz="2000" dirty="0"/>
              <a:t>一般在顶部</a:t>
            </a:r>
            <a:r>
              <a:rPr lang="en-US" altLang="zh-CN" sz="2000" dirty="0"/>
              <a:t>)</a:t>
            </a:r>
            <a:r>
              <a:rPr lang="zh-CN" altLang="en-US" sz="2000" dirty="0"/>
              <a:t>时，从靶材溅出原子、原子团或分子，然后淀积在处于反应室底部的衬底。</a:t>
            </a:r>
            <a:endParaRPr lang="en-US" altLang="zh-CN" sz="2000" dirty="0"/>
          </a:p>
          <a:p>
            <a:pPr algn="just" eaLnBrk="1" hangingPunct="1"/>
            <a:endParaRPr lang="en-US" altLang="zh-CN" sz="2000" dirty="0"/>
          </a:p>
          <a:p>
            <a:pPr algn="just" eaLnBrk="1" hangingPunct="1"/>
            <a:endParaRPr lang="en-US" altLang="zh-CN" sz="2000" dirty="0"/>
          </a:p>
          <a:p>
            <a:pPr algn="just" eaLnBrk="1" hangingPunct="1"/>
            <a:endParaRPr lang="en-US" altLang="zh-CN" sz="2000" dirty="0"/>
          </a:p>
          <a:p>
            <a:pPr algn="just" eaLnBrk="1" hangingPunct="1"/>
            <a:endParaRPr lang="en-US" altLang="zh-CN" sz="2000" dirty="0"/>
          </a:p>
          <a:p>
            <a:pPr algn="just" eaLnBrk="1" hangingPunct="1"/>
            <a:endParaRPr lang="en-US" altLang="zh-CN" sz="2000" dirty="0"/>
          </a:p>
          <a:p>
            <a:pPr marL="0" indent="0" algn="just" eaLnBrk="1" hangingPunct="1">
              <a:buNone/>
            </a:pPr>
            <a:endParaRPr lang="zh-CN" altLang="en-US" sz="2000" dirty="0"/>
          </a:p>
          <a:p>
            <a:pPr algn="just" eaLnBrk="1" hangingPunct="1"/>
            <a:r>
              <a:rPr lang="zh-CN" altLang="en-US" sz="2000" dirty="0"/>
              <a:t>入射离子与靶材之间的动量传输，使得原子级大小的颗粒从靶材射出，过程类似一个台球撞击另一个台球。</a:t>
            </a:r>
            <a:endParaRPr lang="en-US" altLang="zh-CN" sz="2000" dirty="0"/>
          </a:p>
          <a:p>
            <a:pPr algn="just" eaLnBrk="1" hangingPunct="1"/>
            <a:r>
              <a:rPr lang="zh-CN" altLang="en-US" sz="2000" dirty="0"/>
              <a:t>有两种基本的溅射系统，即直流和射频溅射。</a:t>
            </a:r>
          </a:p>
        </p:txBody>
      </p:sp>
      <p:sp>
        <p:nvSpPr>
          <p:cNvPr id="28677" name="Rectangle 2"/>
          <p:cNvSpPr>
            <a:spLocks noGrp="1" noChangeArrowheads="1"/>
          </p:cNvSpPr>
          <p:nvPr>
            <p:ph type="title"/>
          </p:nvPr>
        </p:nvSpPr>
        <p:spPr>
          <a:xfrm>
            <a:off x="728249" y="185976"/>
            <a:ext cx="7772400" cy="1143000"/>
          </a:xfrm>
        </p:spPr>
        <p:txBody>
          <a:bodyPr/>
          <a:lstStyle/>
          <a:p>
            <a:pPr eaLnBrk="1" hangingPunct="1"/>
            <a:r>
              <a:rPr lang="zh-CN" altLang="en-US" dirty="0">
                <a:solidFill>
                  <a:schemeClr val="tx1"/>
                </a:solidFill>
              </a:rPr>
              <a:t>溅射</a:t>
            </a:r>
            <a:endParaRPr lang="en-US" altLang="zh-CN" dirty="0">
              <a:solidFill>
                <a:schemeClr val="tx1"/>
              </a:solidFill>
            </a:endParaRPr>
          </a:p>
        </p:txBody>
      </p:sp>
      <p:sp>
        <p:nvSpPr>
          <p:cNvPr id="2" name="页脚占位符 1">
            <a:extLst>
              <a:ext uri="{FF2B5EF4-FFF2-40B4-BE49-F238E27FC236}">
                <a16:creationId xmlns:a16="http://schemas.microsoft.com/office/drawing/2014/main" id="{F38B70DA-C16A-46F2-8335-548C4ED8630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39</a:t>
            </a:fld>
            <a:endParaRPr lang="en-US" altLang="zh-CN"/>
          </a:p>
        </p:txBody>
      </p:sp>
      <p:sp>
        <p:nvSpPr>
          <p:cNvPr id="6" name="矩形 5">
            <a:extLst>
              <a:ext uri="{FF2B5EF4-FFF2-40B4-BE49-F238E27FC236}">
                <a16:creationId xmlns:a16="http://schemas.microsoft.com/office/drawing/2014/main" id="{0ED48B86-020D-4146-383E-0CCD7427D0B9}"/>
              </a:ext>
            </a:extLst>
          </p:cNvPr>
          <p:cNvSpPr/>
          <p:nvPr/>
        </p:nvSpPr>
        <p:spPr>
          <a:xfrm>
            <a:off x="1987555" y="4635832"/>
            <a:ext cx="1507680" cy="276999"/>
          </a:xfrm>
          <a:prstGeom prst="rect">
            <a:avLst/>
          </a:prstGeom>
        </p:spPr>
        <p:txBody>
          <a:bodyPr wrap="square">
            <a:spAutoFit/>
          </a:bodyPr>
          <a:lstStyle/>
          <a:p>
            <a:pPr algn="ctr"/>
            <a:r>
              <a:rPr lang="zh-CN" altLang="en-US" sz="1200" b="1" dirty="0"/>
              <a:t>溅射过程示意图</a:t>
            </a:r>
            <a:r>
              <a:rPr lang="en-US" altLang="zh-CN" sz="1200" b="1" dirty="0"/>
              <a:t>(a)</a:t>
            </a:r>
            <a:endParaRPr lang="zh-CN" altLang="en-US" sz="1200" b="1" dirty="0"/>
          </a:p>
        </p:txBody>
      </p:sp>
      <p:grpSp>
        <p:nvGrpSpPr>
          <p:cNvPr id="28775" name="组合 28774">
            <a:extLst>
              <a:ext uri="{FF2B5EF4-FFF2-40B4-BE49-F238E27FC236}">
                <a16:creationId xmlns:a16="http://schemas.microsoft.com/office/drawing/2014/main" id="{290C5662-48B8-2F90-42D9-FE0156D03D63}"/>
              </a:ext>
            </a:extLst>
          </p:cNvPr>
          <p:cNvGrpSpPr/>
          <p:nvPr/>
        </p:nvGrpSpPr>
        <p:grpSpPr>
          <a:xfrm>
            <a:off x="1331640" y="2852936"/>
            <a:ext cx="3380602" cy="1671591"/>
            <a:chOff x="3449431" y="2177014"/>
            <a:chExt cx="3380602" cy="1671591"/>
          </a:xfrm>
        </p:grpSpPr>
        <p:grpSp>
          <p:nvGrpSpPr>
            <p:cNvPr id="28740" name="组合 28739">
              <a:extLst>
                <a:ext uri="{FF2B5EF4-FFF2-40B4-BE49-F238E27FC236}">
                  <a16:creationId xmlns:a16="http://schemas.microsoft.com/office/drawing/2014/main" id="{29F8BABF-02B7-7FC3-AE69-74C35327820C}"/>
                </a:ext>
              </a:extLst>
            </p:cNvPr>
            <p:cNvGrpSpPr/>
            <p:nvPr/>
          </p:nvGrpSpPr>
          <p:grpSpPr>
            <a:xfrm>
              <a:off x="3635896" y="2710780"/>
              <a:ext cx="2545971" cy="1137825"/>
              <a:chOff x="3635896" y="2710780"/>
              <a:chExt cx="2545971" cy="1137825"/>
            </a:xfrm>
          </p:grpSpPr>
          <p:sp>
            <p:nvSpPr>
              <p:cNvPr id="10" name="椭圆 9">
                <a:extLst>
                  <a:ext uri="{FF2B5EF4-FFF2-40B4-BE49-F238E27FC236}">
                    <a16:creationId xmlns:a16="http://schemas.microsoft.com/office/drawing/2014/main" id="{56A97B73-6368-978A-AE08-31D21EB2BB9E}"/>
                  </a:ext>
                </a:extLst>
              </p:cNvPr>
              <p:cNvSpPr/>
              <p:nvPr/>
            </p:nvSpPr>
            <p:spPr bwMode="auto">
              <a:xfrm>
                <a:off x="3635896"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1" name="椭圆 10">
                <a:extLst>
                  <a:ext uri="{FF2B5EF4-FFF2-40B4-BE49-F238E27FC236}">
                    <a16:creationId xmlns:a16="http://schemas.microsoft.com/office/drawing/2014/main" id="{6899CC59-0BB3-5BBE-CBBD-72486387C807}"/>
                  </a:ext>
                </a:extLst>
              </p:cNvPr>
              <p:cNvSpPr/>
              <p:nvPr/>
            </p:nvSpPr>
            <p:spPr bwMode="auto">
              <a:xfrm>
                <a:off x="4121708"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F26423D4-52D9-E947-6F76-C62E71C9BD89}"/>
                  </a:ext>
                </a:extLst>
              </p:cNvPr>
              <p:cNvSpPr/>
              <p:nvPr/>
            </p:nvSpPr>
            <p:spPr bwMode="auto">
              <a:xfrm>
                <a:off x="4364614"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80B6096C-A891-D7EA-31A5-9311100EFFB6}"/>
                  </a:ext>
                </a:extLst>
              </p:cNvPr>
              <p:cNvSpPr/>
              <p:nvPr/>
            </p:nvSpPr>
            <p:spPr bwMode="auto">
              <a:xfrm>
                <a:off x="3878802"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1BE7E566-E784-8621-6049-9F540DB12AED}"/>
                  </a:ext>
                </a:extLst>
              </p:cNvPr>
              <p:cNvSpPr/>
              <p:nvPr/>
            </p:nvSpPr>
            <p:spPr bwMode="auto">
              <a:xfrm>
                <a:off x="4499520" y="298713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45E63A7E-E549-A4FA-1FF1-7E5F47D9F2C7}"/>
                  </a:ext>
                </a:extLst>
              </p:cNvPr>
              <p:cNvSpPr/>
              <p:nvPr/>
            </p:nvSpPr>
            <p:spPr bwMode="auto">
              <a:xfrm>
                <a:off x="5138765" y="3021547"/>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165E4F4A-81F2-0595-3293-9DB8E7EDF370}"/>
                  </a:ext>
                </a:extLst>
              </p:cNvPr>
              <p:cNvSpPr/>
              <p:nvPr/>
            </p:nvSpPr>
            <p:spPr bwMode="auto">
              <a:xfrm>
                <a:off x="5338402"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椭圆 16">
                <a:extLst>
                  <a:ext uri="{FF2B5EF4-FFF2-40B4-BE49-F238E27FC236}">
                    <a16:creationId xmlns:a16="http://schemas.microsoft.com/office/drawing/2014/main" id="{A902F1BD-6D0E-C1F4-9010-B8E276777ADE}"/>
                  </a:ext>
                </a:extLst>
              </p:cNvPr>
              <p:cNvSpPr/>
              <p:nvPr/>
            </p:nvSpPr>
            <p:spPr bwMode="auto">
              <a:xfrm>
                <a:off x="4852590"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8" name="椭圆 17">
                <a:extLst>
                  <a:ext uri="{FF2B5EF4-FFF2-40B4-BE49-F238E27FC236}">
                    <a16:creationId xmlns:a16="http://schemas.microsoft.com/office/drawing/2014/main" id="{B65C85F2-B3EF-71CE-591C-659EF7B122D1}"/>
                  </a:ext>
                </a:extLst>
              </p:cNvPr>
              <p:cNvSpPr/>
              <p:nvPr/>
            </p:nvSpPr>
            <p:spPr bwMode="auto">
              <a:xfrm>
                <a:off x="5828712"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9" name="椭圆 18">
                <a:extLst>
                  <a:ext uri="{FF2B5EF4-FFF2-40B4-BE49-F238E27FC236}">
                    <a16:creationId xmlns:a16="http://schemas.microsoft.com/office/drawing/2014/main" id="{1BA573A6-D6D8-748F-BDCD-94A93A657AFB}"/>
                  </a:ext>
                </a:extLst>
              </p:cNvPr>
              <p:cNvSpPr/>
              <p:nvPr/>
            </p:nvSpPr>
            <p:spPr bwMode="auto">
              <a:xfrm>
                <a:off x="6073867" y="292853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椭圆 19">
                <a:extLst>
                  <a:ext uri="{FF2B5EF4-FFF2-40B4-BE49-F238E27FC236}">
                    <a16:creationId xmlns:a16="http://schemas.microsoft.com/office/drawing/2014/main" id="{AB401DAF-3F07-4101-5387-974F0E6C06F5}"/>
                  </a:ext>
                </a:extLst>
              </p:cNvPr>
              <p:cNvSpPr/>
              <p:nvPr/>
            </p:nvSpPr>
            <p:spPr bwMode="auto">
              <a:xfrm>
                <a:off x="5591341" y="287913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74" name="椭圆 28673">
                <a:extLst>
                  <a:ext uri="{FF2B5EF4-FFF2-40B4-BE49-F238E27FC236}">
                    <a16:creationId xmlns:a16="http://schemas.microsoft.com/office/drawing/2014/main" id="{6D05BA8D-6B33-B44F-292A-E052906398A6}"/>
                  </a:ext>
                </a:extLst>
              </p:cNvPr>
              <p:cNvSpPr/>
              <p:nvPr/>
            </p:nvSpPr>
            <p:spPr bwMode="auto">
              <a:xfrm>
                <a:off x="3754221"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75" name="椭圆 28674">
                <a:extLst>
                  <a:ext uri="{FF2B5EF4-FFF2-40B4-BE49-F238E27FC236}">
                    <a16:creationId xmlns:a16="http://schemas.microsoft.com/office/drawing/2014/main" id="{44E67F57-9576-93F3-2354-85C97C0BDE8E}"/>
                  </a:ext>
                </a:extLst>
              </p:cNvPr>
              <p:cNvSpPr/>
              <p:nvPr/>
            </p:nvSpPr>
            <p:spPr bwMode="auto">
              <a:xfrm>
                <a:off x="4240033"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76" name="椭圆 28675">
                <a:extLst>
                  <a:ext uri="{FF2B5EF4-FFF2-40B4-BE49-F238E27FC236}">
                    <a16:creationId xmlns:a16="http://schemas.microsoft.com/office/drawing/2014/main" id="{4787F38C-8ECE-0CF4-EA52-2984183EB6D4}"/>
                  </a:ext>
                </a:extLst>
              </p:cNvPr>
              <p:cNvSpPr/>
              <p:nvPr/>
            </p:nvSpPr>
            <p:spPr bwMode="auto">
              <a:xfrm>
                <a:off x="4482939"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79" name="椭圆 28678">
                <a:extLst>
                  <a:ext uri="{FF2B5EF4-FFF2-40B4-BE49-F238E27FC236}">
                    <a16:creationId xmlns:a16="http://schemas.microsoft.com/office/drawing/2014/main" id="{5140ADE3-94CB-2684-FD1A-BC47ED9C403D}"/>
                  </a:ext>
                </a:extLst>
              </p:cNvPr>
              <p:cNvSpPr/>
              <p:nvPr/>
            </p:nvSpPr>
            <p:spPr bwMode="auto">
              <a:xfrm>
                <a:off x="3997127"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0" name="椭圆 28679">
                <a:extLst>
                  <a:ext uri="{FF2B5EF4-FFF2-40B4-BE49-F238E27FC236}">
                    <a16:creationId xmlns:a16="http://schemas.microsoft.com/office/drawing/2014/main" id="{4506E381-5E90-73AB-CCB4-36416F948C3B}"/>
                  </a:ext>
                </a:extLst>
              </p:cNvPr>
              <p:cNvSpPr/>
              <p:nvPr/>
            </p:nvSpPr>
            <p:spPr bwMode="auto">
              <a:xfrm>
                <a:off x="4728009"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1" name="椭圆 28680">
                <a:extLst>
                  <a:ext uri="{FF2B5EF4-FFF2-40B4-BE49-F238E27FC236}">
                    <a16:creationId xmlns:a16="http://schemas.microsoft.com/office/drawing/2014/main" id="{ED8E3AB3-E982-8178-7430-007EE71FA676}"/>
                  </a:ext>
                </a:extLst>
              </p:cNvPr>
              <p:cNvSpPr/>
              <p:nvPr/>
            </p:nvSpPr>
            <p:spPr bwMode="auto">
              <a:xfrm>
                <a:off x="5213821"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2" name="椭圆 28681">
                <a:extLst>
                  <a:ext uri="{FF2B5EF4-FFF2-40B4-BE49-F238E27FC236}">
                    <a16:creationId xmlns:a16="http://schemas.microsoft.com/office/drawing/2014/main" id="{9C306EC9-390C-C5C0-75CB-1E506F0C2E90}"/>
                  </a:ext>
                </a:extLst>
              </p:cNvPr>
              <p:cNvSpPr/>
              <p:nvPr/>
            </p:nvSpPr>
            <p:spPr bwMode="auto">
              <a:xfrm>
                <a:off x="5456727"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3" name="椭圆 28682">
                <a:extLst>
                  <a:ext uri="{FF2B5EF4-FFF2-40B4-BE49-F238E27FC236}">
                    <a16:creationId xmlns:a16="http://schemas.microsoft.com/office/drawing/2014/main" id="{3CB6260B-2EFF-56C1-F1CB-0F211A298EB8}"/>
                  </a:ext>
                </a:extLst>
              </p:cNvPr>
              <p:cNvSpPr/>
              <p:nvPr/>
            </p:nvSpPr>
            <p:spPr bwMode="auto">
              <a:xfrm>
                <a:off x="4970915"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4" name="椭圆 28683">
                <a:extLst>
                  <a:ext uri="{FF2B5EF4-FFF2-40B4-BE49-F238E27FC236}">
                    <a16:creationId xmlns:a16="http://schemas.microsoft.com/office/drawing/2014/main" id="{21D81FF3-F785-8C86-104E-ADD1636F1E5D}"/>
                  </a:ext>
                </a:extLst>
              </p:cNvPr>
              <p:cNvSpPr/>
              <p:nvPr/>
            </p:nvSpPr>
            <p:spPr bwMode="auto">
              <a:xfrm>
                <a:off x="5947037"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6" name="椭圆 28685">
                <a:extLst>
                  <a:ext uri="{FF2B5EF4-FFF2-40B4-BE49-F238E27FC236}">
                    <a16:creationId xmlns:a16="http://schemas.microsoft.com/office/drawing/2014/main" id="{E47D6EE3-6E48-EBDF-499B-7FDBC8DEC77D}"/>
                  </a:ext>
                </a:extLst>
              </p:cNvPr>
              <p:cNvSpPr/>
              <p:nvPr/>
            </p:nvSpPr>
            <p:spPr bwMode="auto">
              <a:xfrm>
                <a:off x="5701882" y="3140968"/>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7" name="椭圆 28686">
                <a:extLst>
                  <a:ext uri="{FF2B5EF4-FFF2-40B4-BE49-F238E27FC236}">
                    <a16:creationId xmlns:a16="http://schemas.microsoft.com/office/drawing/2014/main" id="{05A07142-EF8F-5A77-2470-2A739C0582F7}"/>
                  </a:ext>
                </a:extLst>
              </p:cNvPr>
              <p:cNvSpPr/>
              <p:nvPr/>
            </p:nvSpPr>
            <p:spPr bwMode="auto">
              <a:xfrm>
                <a:off x="3635896"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8" name="椭圆 28687">
                <a:extLst>
                  <a:ext uri="{FF2B5EF4-FFF2-40B4-BE49-F238E27FC236}">
                    <a16:creationId xmlns:a16="http://schemas.microsoft.com/office/drawing/2014/main" id="{5F345FB6-28C1-B102-AF9E-FF302A7DD5EC}"/>
                  </a:ext>
                </a:extLst>
              </p:cNvPr>
              <p:cNvSpPr/>
              <p:nvPr/>
            </p:nvSpPr>
            <p:spPr bwMode="auto">
              <a:xfrm>
                <a:off x="4121708"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89" name="椭圆 28688">
                <a:extLst>
                  <a:ext uri="{FF2B5EF4-FFF2-40B4-BE49-F238E27FC236}">
                    <a16:creationId xmlns:a16="http://schemas.microsoft.com/office/drawing/2014/main" id="{5F34DF9D-FE21-F97A-001C-5E87B26AED36}"/>
                  </a:ext>
                </a:extLst>
              </p:cNvPr>
              <p:cNvSpPr/>
              <p:nvPr/>
            </p:nvSpPr>
            <p:spPr bwMode="auto">
              <a:xfrm>
                <a:off x="4364614"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0" name="椭圆 28689">
                <a:extLst>
                  <a:ext uri="{FF2B5EF4-FFF2-40B4-BE49-F238E27FC236}">
                    <a16:creationId xmlns:a16="http://schemas.microsoft.com/office/drawing/2014/main" id="{F339B6BB-4168-74FB-B672-01BB35A2DEB2}"/>
                  </a:ext>
                </a:extLst>
              </p:cNvPr>
              <p:cNvSpPr/>
              <p:nvPr/>
            </p:nvSpPr>
            <p:spPr bwMode="auto">
              <a:xfrm>
                <a:off x="3878802"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1" name="椭圆 28690">
                <a:extLst>
                  <a:ext uri="{FF2B5EF4-FFF2-40B4-BE49-F238E27FC236}">
                    <a16:creationId xmlns:a16="http://schemas.microsoft.com/office/drawing/2014/main" id="{2BC4E051-A6D3-6C53-BCEF-355EC05D39C1}"/>
                  </a:ext>
                </a:extLst>
              </p:cNvPr>
              <p:cNvSpPr/>
              <p:nvPr/>
            </p:nvSpPr>
            <p:spPr bwMode="auto">
              <a:xfrm>
                <a:off x="4609684"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2" name="椭圆 28691">
                <a:extLst>
                  <a:ext uri="{FF2B5EF4-FFF2-40B4-BE49-F238E27FC236}">
                    <a16:creationId xmlns:a16="http://schemas.microsoft.com/office/drawing/2014/main" id="{96840201-F13B-80AB-01BB-C906475AE2F7}"/>
                  </a:ext>
                </a:extLst>
              </p:cNvPr>
              <p:cNvSpPr/>
              <p:nvPr/>
            </p:nvSpPr>
            <p:spPr bwMode="auto">
              <a:xfrm>
                <a:off x="5095496"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3" name="椭圆 28692">
                <a:extLst>
                  <a:ext uri="{FF2B5EF4-FFF2-40B4-BE49-F238E27FC236}">
                    <a16:creationId xmlns:a16="http://schemas.microsoft.com/office/drawing/2014/main" id="{A1A6BFB3-B6AA-5DC5-B004-CF54115E2497}"/>
                  </a:ext>
                </a:extLst>
              </p:cNvPr>
              <p:cNvSpPr/>
              <p:nvPr/>
            </p:nvSpPr>
            <p:spPr bwMode="auto">
              <a:xfrm>
                <a:off x="5338402"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4" name="椭圆 28693">
                <a:extLst>
                  <a:ext uri="{FF2B5EF4-FFF2-40B4-BE49-F238E27FC236}">
                    <a16:creationId xmlns:a16="http://schemas.microsoft.com/office/drawing/2014/main" id="{E119CFD2-9C18-4468-F241-A7E344D53007}"/>
                  </a:ext>
                </a:extLst>
              </p:cNvPr>
              <p:cNvSpPr/>
              <p:nvPr/>
            </p:nvSpPr>
            <p:spPr bwMode="auto">
              <a:xfrm>
                <a:off x="4852590"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5" name="椭圆 28694">
                <a:extLst>
                  <a:ext uri="{FF2B5EF4-FFF2-40B4-BE49-F238E27FC236}">
                    <a16:creationId xmlns:a16="http://schemas.microsoft.com/office/drawing/2014/main" id="{49ECFC82-17B6-9471-2A7F-50F34D950CA7}"/>
                  </a:ext>
                </a:extLst>
              </p:cNvPr>
              <p:cNvSpPr/>
              <p:nvPr/>
            </p:nvSpPr>
            <p:spPr bwMode="auto">
              <a:xfrm>
                <a:off x="5828712"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6" name="椭圆 28695">
                <a:extLst>
                  <a:ext uri="{FF2B5EF4-FFF2-40B4-BE49-F238E27FC236}">
                    <a16:creationId xmlns:a16="http://schemas.microsoft.com/office/drawing/2014/main" id="{4024684A-7512-70EB-4783-C654AE6822CF}"/>
                  </a:ext>
                </a:extLst>
              </p:cNvPr>
              <p:cNvSpPr/>
              <p:nvPr/>
            </p:nvSpPr>
            <p:spPr bwMode="auto">
              <a:xfrm>
                <a:off x="6073867"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7" name="椭圆 28696">
                <a:extLst>
                  <a:ext uri="{FF2B5EF4-FFF2-40B4-BE49-F238E27FC236}">
                    <a16:creationId xmlns:a16="http://schemas.microsoft.com/office/drawing/2014/main" id="{E13E3F3F-C7EF-901D-D0B2-2735AEE962C9}"/>
                  </a:ext>
                </a:extLst>
              </p:cNvPr>
              <p:cNvSpPr/>
              <p:nvPr/>
            </p:nvSpPr>
            <p:spPr bwMode="auto">
              <a:xfrm>
                <a:off x="5583557" y="3338996"/>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8" name="椭圆 28697">
                <a:extLst>
                  <a:ext uri="{FF2B5EF4-FFF2-40B4-BE49-F238E27FC236}">
                    <a16:creationId xmlns:a16="http://schemas.microsoft.com/office/drawing/2014/main" id="{BA2F67D9-085F-EB4C-69EC-4D482743945B}"/>
                  </a:ext>
                </a:extLst>
              </p:cNvPr>
              <p:cNvSpPr/>
              <p:nvPr/>
            </p:nvSpPr>
            <p:spPr bwMode="auto">
              <a:xfrm>
                <a:off x="3754221"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699" name="椭圆 28698">
                <a:extLst>
                  <a:ext uri="{FF2B5EF4-FFF2-40B4-BE49-F238E27FC236}">
                    <a16:creationId xmlns:a16="http://schemas.microsoft.com/office/drawing/2014/main" id="{528ED222-9A3D-AEF9-E3DE-0DBC4CF7A2B7}"/>
                  </a:ext>
                </a:extLst>
              </p:cNvPr>
              <p:cNvSpPr/>
              <p:nvPr/>
            </p:nvSpPr>
            <p:spPr bwMode="auto">
              <a:xfrm>
                <a:off x="4240033"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0" name="椭圆 28699">
                <a:extLst>
                  <a:ext uri="{FF2B5EF4-FFF2-40B4-BE49-F238E27FC236}">
                    <a16:creationId xmlns:a16="http://schemas.microsoft.com/office/drawing/2014/main" id="{FFD3AB61-40C1-757C-15DB-EDB377B7052F}"/>
                  </a:ext>
                </a:extLst>
              </p:cNvPr>
              <p:cNvSpPr/>
              <p:nvPr/>
            </p:nvSpPr>
            <p:spPr bwMode="auto">
              <a:xfrm>
                <a:off x="4482939"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1" name="椭圆 28700">
                <a:extLst>
                  <a:ext uri="{FF2B5EF4-FFF2-40B4-BE49-F238E27FC236}">
                    <a16:creationId xmlns:a16="http://schemas.microsoft.com/office/drawing/2014/main" id="{93477C95-06CD-A3C0-7B42-12D8311F371D}"/>
                  </a:ext>
                </a:extLst>
              </p:cNvPr>
              <p:cNvSpPr/>
              <p:nvPr/>
            </p:nvSpPr>
            <p:spPr bwMode="auto">
              <a:xfrm>
                <a:off x="3997127"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2" name="椭圆 28701">
                <a:extLst>
                  <a:ext uri="{FF2B5EF4-FFF2-40B4-BE49-F238E27FC236}">
                    <a16:creationId xmlns:a16="http://schemas.microsoft.com/office/drawing/2014/main" id="{9B8A603A-6DA3-2A70-2929-81AB365E13ED}"/>
                  </a:ext>
                </a:extLst>
              </p:cNvPr>
              <p:cNvSpPr/>
              <p:nvPr/>
            </p:nvSpPr>
            <p:spPr bwMode="auto">
              <a:xfrm>
                <a:off x="4728009"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3" name="椭圆 28702">
                <a:extLst>
                  <a:ext uri="{FF2B5EF4-FFF2-40B4-BE49-F238E27FC236}">
                    <a16:creationId xmlns:a16="http://schemas.microsoft.com/office/drawing/2014/main" id="{CD201F59-BD37-3E6F-A87B-23311F75A0B6}"/>
                  </a:ext>
                </a:extLst>
              </p:cNvPr>
              <p:cNvSpPr/>
              <p:nvPr/>
            </p:nvSpPr>
            <p:spPr bwMode="auto">
              <a:xfrm>
                <a:off x="5213821"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4" name="椭圆 28703">
                <a:extLst>
                  <a:ext uri="{FF2B5EF4-FFF2-40B4-BE49-F238E27FC236}">
                    <a16:creationId xmlns:a16="http://schemas.microsoft.com/office/drawing/2014/main" id="{D677AACE-66BB-CA4C-80A6-DC290132F93A}"/>
                  </a:ext>
                </a:extLst>
              </p:cNvPr>
              <p:cNvSpPr/>
              <p:nvPr/>
            </p:nvSpPr>
            <p:spPr bwMode="auto">
              <a:xfrm>
                <a:off x="5456727"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5" name="椭圆 28704">
                <a:extLst>
                  <a:ext uri="{FF2B5EF4-FFF2-40B4-BE49-F238E27FC236}">
                    <a16:creationId xmlns:a16="http://schemas.microsoft.com/office/drawing/2014/main" id="{F2E734C6-73FB-0E94-58CA-8D6DDAD41A7E}"/>
                  </a:ext>
                </a:extLst>
              </p:cNvPr>
              <p:cNvSpPr/>
              <p:nvPr/>
            </p:nvSpPr>
            <p:spPr bwMode="auto">
              <a:xfrm>
                <a:off x="4970915"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6" name="椭圆 28705">
                <a:extLst>
                  <a:ext uri="{FF2B5EF4-FFF2-40B4-BE49-F238E27FC236}">
                    <a16:creationId xmlns:a16="http://schemas.microsoft.com/office/drawing/2014/main" id="{5DABED5C-6F6B-802D-D61C-072FD098F962}"/>
                  </a:ext>
                </a:extLst>
              </p:cNvPr>
              <p:cNvSpPr/>
              <p:nvPr/>
            </p:nvSpPr>
            <p:spPr bwMode="auto">
              <a:xfrm>
                <a:off x="5947037"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07" name="椭圆 28706">
                <a:extLst>
                  <a:ext uri="{FF2B5EF4-FFF2-40B4-BE49-F238E27FC236}">
                    <a16:creationId xmlns:a16="http://schemas.microsoft.com/office/drawing/2014/main" id="{041A309A-93DC-9F5D-04A2-3C2A7F8DE857}"/>
                  </a:ext>
                </a:extLst>
              </p:cNvPr>
              <p:cNvSpPr/>
              <p:nvPr/>
            </p:nvSpPr>
            <p:spPr bwMode="auto">
              <a:xfrm>
                <a:off x="5701882" y="3537024"/>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19" name="椭圆 28718">
                <a:extLst>
                  <a:ext uri="{FF2B5EF4-FFF2-40B4-BE49-F238E27FC236}">
                    <a16:creationId xmlns:a16="http://schemas.microsoft.com/office/drawing/2014/main" id="{5C5C94F0-CFF7-D988-6241-C05C173BB80F}"/>
                  </a:ext>
                </a:extLst>
              </p:cNvPr>
              <p:cNvSpPr/>
              <p:nvPr/>
            </p:nvSpPr>
            <p:spPr bwMode="auto">
              <a:xfrm>
                <a:off x="3754221"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0" name="椭圆 28719">
                <a:extLst>
                  <a:ext uri="{FF2B5EF4-FFF2-40B4-BE49-F238E27FC236}">
                    <a16:creationId xmlns:a16="http://schemas.microsoft.com/office/drawing/2014/main" id="{2E48E105-9401-0EF5-9993-A27CA33E3377}"/>
                  </a:ext>
                </a:extLst>
              </p:cNvPr>
              <p:cNvSpPr/>
              <p:nvPr/>
            </p:nvSpPr>
            <p:spPr bwMode="auto">
              <a:xfrm>
                <a:off x="4240033"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1" name="椭圆 28720">
                <a:extLst>
                  <a:ext uri="{FF2B5EF4-FFF2-40B4-BE49-F238E27FC236}">
                    <a16:creationId xmlns:a16="http://schemas.microsoft.com/office/drawing/2014/main" id="{D95648B4-A134-A9CB-7D4E-AECBDE23A0D7}"/>
                  </a:ext>
                </a:extLst>
              </p:cNvPr>
              <p:cNvSpPr/>
              <p:nvPr/>
            </p:nvSpPr>
            <p:spPr bwMode="auto">
              <a:xfrm>
                <a:off x="4482939"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2" name="椭圆 28721">
                <a:extLst>
                  <a:ext uri="{FF2B5EF4-FFF2-40B4-BE49-F238E27FC236}">
                    <a16:creationId xmlns:a16="http://schemas.microsoft.com/office/drawing/2014/main" id="{1095224A-4D32-DD92-1E1F-3BC6391F0536}"/>
                  </a:ext>
                </a:extLst>
              </p:cNvPr>
              <p:cNvSpPr/>
              <p:nvPr/>
            </p:nvSpPr>
            <p:spPr bwMode="auto">
              <a:xfrm>
                <a:off x="3997127"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3" name="椭圆 28722">
                <a:extLst>
                  <a:ext uri="{FF2B5EF4-FFF2-40B4-BE49-F238E27FC236}">
                    <a16:creationId xmlns:a16="http://schemas.microsoft.com/office/drawing/2014/main" id="{1DE0C8CA-AC50-91F6-B897-59B733777600}"/>
                  </a:ext>
                </a:extLst>
              </p:cNvPr>
              <p:cNvSpPr/>
              <p:nvPr/>
            </p:nvSpPr>
            <p:spPr bwMode="auto">
              <a:xfrm>
                <a:off x="4728009"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4" name="椭圆 28723">
                <a:extLst>
                  <a:ext uri="{FF2B5EF4-FFF2-40B4-BE49-F238E27FC236}">
                    <a16:creationId xmlns:a16="http://schemas.microsoft.com/office/drawing/2014/main" id="{73851DFE-A7F1-1ED5-E5FF-ED8CD2BB506A}"/>
                  </a:ext>
                </a:extLst>
              </p:cNvPr>
              <p:cNvSpPr/>
              <p:nvPr/>
            </p:nvSpPr>
            <p:spPr bwMode="auto">
              <a:xfrm>
                <a:off x="5213821"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5" name="椭圆 28724">
                <a:extLst>
                  <a:ext uri="{FF2B5EF4-FFF2-40B4-BE49-F238E27FC236}">
                    <a16:creationId xmlns:a16="http://schemas.microsoft.com/office/drawing/2014/main" id="{ECDDF731-13D4-6E65-59DC-ED1C14C2502C}"/>
                  </a:ext>
                </a:extLst>
              </p:cNvPr>
              <p:cNvSpPr/>
              <p:nvPr/>
            </p:nvSpPr>
            <p:spPr bwMode="auto">
              <a:xfrm>
                <a:off x="5456727"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6" name="椭圆 28725">
                <a:extLst>
                  <a:ext uri="{FF2B5EF4-FFF2-40B4-BE49-F238E27FC236}">
                    <a16:creationId xmlns:a16="http://schemas.microsoft.com/office/drawing/2014/main" id="{961BC725-4503-C141-5F54-83F910CA2E8A}"/>
                  </a:ext>
                </a:extLst>
              </p:cNvPr>
              <p:cNvSpPr/>
              <p:nvPr/>
            </p:nvSpPr>
            <p:spPr bwMode="auto">
              <a:xfrm>
                <a:off x="4970915"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7" name="椭圆 28726">
                <a:extLst>
                  <a:ext uri="{FF2B5EF4-FFF2-40B4-BE49-F238E27FC236}">
                    <a16:creationId xmlns:a16="http://schemas.microsoft.com/office/drawing/2014/main" id="{C9AF7838-831E-0F2D-B735-91E93EC096AD}"/>
                  </a:ext>
                </a:extLst>
              </p:cNvPr>
              <p:cNvSpPr/>
              <p:nvPr/>
            </p:nvSpPr>
            <p:spPr bwMode="auto">
              <a:xfrm>
                <a:off x="5947037"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8" name="椭圆 28727">
                <a:extLst>
                  <a:ext uri="{FF2B5EF4-FFF2-40B4-BE49-F238E27FC236}">
                    <a16:creationId xmlns:a16="http://schemas.microsoft.com/office/drawing/2014/main" id="{DEA7A09F-D902-A4ED-E306-B96E0E9749D1}"/>
                  </a:ext>
                </a:extLst>
              </p:cNvPr>
              <p:cNvSpPr/>
              <p:nvPr/>
            </p:nvSpPr>
            <p:spPr bwMode="auto">
              <a:xfrm>
                <a:off x="5701882" y="2710780"/>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29" name="椭圆 28728">
                <a:extLst>
                  <a:ext uri="{FF2B5EF4-FFF2-40B4-BE49-F238E27FC236}">
                    <a16:creationId xmlns:a16="http://schemas.microsoft.com/office/drawing/2014/main" id="{0AFEC431-44B8-41AC-B312-A0AE863DA6E7}"/>
                  </a:ext>
                </a:extLst>
              </p:cNvPr>
              <p:cNvSpPr/>
              <p:nvPr/>
            </p:nvSpPr>
            <p:spPr bwMode="auto">
              <a:xfrm>
                <a:off x="3635896"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0" name="椭圆 28729">
                <a:extLst>
                  <a:ext uri="{FF2B5EF4-FFF2-40B4-BE49-F238E27FC236}">
                    <a16:creationId xmlns:a16="http://schemas.microsoft.com/office/drawing/2014/main" id="{9DAA7545-5EC6-1E5E-DFA9-19754089B10B}"/>
                  </a:ext>
                </a:extLst>
              </p:cNvPr>
              <p:cNvSpPr/>
              <p:nvPr/>
            </p:nvSpPr>
            <p:spPr bwMode="auto">
              <a:xfrm>
                <a:off x="4121708"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1" name="椭圆 28730">
                <a:extLst>
                  <a:ext uri="{FF2B5EF4-FFF2-40B4-BE49-F238E27FC236}">
                    <a16:creationId xmlns:a16="http://schemas.microsoft.com/office/drawing/2014/main" id="{8E8FBCB2-38D9-584A-2F0C-69A64308186A}"/>
                  </a:ext>
                </a:extLst>
              </p:cNvPr>
              <p:cNvSpPr/>
              <p:nvPr/>
            </p:nvSpPr>
            <p:spPr bwMode="auto">
              <a:xfrm>
                <a:off x="4364614"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2" name="椭圆 28731">
                <a:extLst>
                  <a:ext uri="{FF2B5EF4-FFF2-40B4-BE49-F238E27FC236}">
                    <a16:creationId xmlns:a16="http://schemas.microsoft.com/office/drawing/2014/main" id="{A6D68FF0-69B9-1467-12A5-59A98662C57D}"/>
                  </a:ext>
                </a:extLst>
              </p:cNvPr>
              <p:cNvSpPr/>
              <p:nvPr/>
            </p:nvSpPr>
            <p:spPr bwMode="auto">
              <a:xfrm>
                <a:off x="3878802"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3" name="椭圆 28732">
                <a:extLst>
                  <a:ext uri="{FF2B5EF4-FFF2-40B4-BE49-F238E27FC236}">
                    <a16:creationId xmlns:a16="http://schemas.microsoft.com/office/drawing/2014/main" id="{B8FFA3DC-B176-813A-E894-C3E023763055}"/>
                  </a:ext>
                </a:extLst>
              </p:cNvPr>
              <p:cNvSpPr/>
              <p:nvPr/>
            </p:nvSpPr>
            <p:spPr bwMode="auto">
              <a:xfrm>
                <a:off x="4609684"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4" name="椭圆 28733">
                <a:extLst>
                  <a:ext uri="{FF2B5EF4-FFF2-40B4-BE49-F238E27FC236}">
                    <a16:creationId xmlns:a16="http://schemas.microsoft.com/office/drawing/2014/main" id="{CEEA7D95-B468-0FFA-D598-6D2DCD40976A}"/>
                  </a:ext>
                </a:extLst>
              </p:cNvPr>
              <p:cNvSpPr/>
              <p:nvPr/>
            </p:nvSpPr>
            <p:spPr bwMode="auto">
              <a:xfrm>
                <a:off x="5095496"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5" name="椭圆 28734">
                <a:extLst>
                  <a:ext uri="{FF2B5EF4-FFF2-40B4-BE49-F238E27FC236}">
                    <a16:creationId xmlns:a16="http://schemas.microsoft.com/office/drawing/2014/main" id="{1B0B127E-0756-2DA7-82CD-ED8D343B07E3}"/>
                  </a:ext>
                </a:extLst>
              </p:cNvPr>
              <p:cNvSpPr/>
              <p:nvPr/>
            </p:nvSpPr>
            <p:spPr bwMode="auto">
              <a:xfrm>
                <a:off x="5338402"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6" name="椭圆 28735">
                <a:extLst>
                  <a:ext uri="{FF2B5EF4-FFF2-40B4-BE49-F238E27FC236}">
                    <a16:creationId xmlns:a16="http://schemas.microsoft.com/office/drawing/2014/main" id="{0250DD65-D288-7E4C-D7D3-D5637D8B6DEB}"/>
                  </a:ext>
                </a:extLst>
              </p:cNvPr>
              <p:cNvSpPr/>
              <p:nvPr/>
            </p:nvSpPr>
            <p:spPr bwMode="auto">
              <a:xfrm>
                <a:off x="4852590"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7" name="椭圆 28736">
                <a:extLst>
                  <a:ext uri="{FF2B5EF4-FFF2-40B4-BE49-F238E27FC236}">
                    <a16:creationId xmlns:a16="http://schemas.microsoft.com/office/drawing/2014/main" id="{2CACB6F1-6A7C-C079-AA96-E0E63EFB5B4C}"/>
                  </a:ext>
                </a:extLst>
              </p:cNvPr>
              <p:cNvSpPr/>
              <p:nvPr/>
            </p:nvSpPr>
            <p:spPr bwMode="auto">
              <a:xfrm>
                <a:off x="5828712"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8" name="椭圆 28737">
                <a:extLst>
                  <a:ext uri="{FF2B5EF4-FFF2-40B4-BE49-F238E27FC236}">
                    <a16:creationId xmlns:a16="http://schemas.microsoft.com/office/drawing/2014/main" id="{7FABAFAB-EC84-24BD-7EDD-793C5CF7DADE}"/>
                  </a:ext>
                </a:extLst>
              </p:cNvPr>
              <p:cNvSpPr/>
              <p:nvPr/>
            </p:nvSpPr>
            <p:spPr bwMode="auto">
              <a:xfrm>
                <a:off x="6073867"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739" name="椭圆 28738">
                <a:extLst>
                  <a:ext uri="{FF2B5EF4-FFF2-40B4-BE49-F238E27FC236}">
                    <a16:creationId xmlns:a16="http://schemas.microsoft.com/office/drawing/2014/main" id="{3732B6F7-745F-F274-B9C8-59C830F811F2}"/>
                  </a:ext>
                </a:extLst>
              </p:cNvPr>
              <p:cNvSpPr/>
              <p:nvPr/>
            </p:nvSpPr>
            <p:spPr bwMode="auto">
              <a:xfrm>
                <a:off x="5583557" y="3740605"/>
                <a:ext cx="108000" cy="108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cxnSp>
          <p:nvCxnSpPr>
            <p:cNvPr id="28742" name="直接箭头连接符 28741">
              <a:extLst>
                <a:ext uri="{FF2B5EF4-FFF2-40B4-BE49-F238E27FC236}">
                  <a16:creationId xmlns:a16="http://schemas.microsoft.com/office/drawing/2014/main" id="{CE67FB2E-DFA4-6ABB-0D99-684800844646}"/>
                </a:ext>
              </a:extLst>
            </p:cNvPr>
            <p:cNvCxnSpPr/>
            <p:nvPr/>
          </p:nvCxnSpPr>
          <p:spPr bwMode="auto">
            <a:xfrm>
              <a:off x="4852590" y="2204864"/>
              <a:ext cx="0" cy="432048"/>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sp>
          <p:nvSpPr>
            <p:cNvPr id="28743" name="文本框 28742">
              <a:extLst>
                <a:ext uri="{FF2B5EF4-FFF2-40B4-BE49-F238E27FC236}">
                  <a16:creationId xmlns:a16="http://schemas.microsoft.com/office/drawing/2014/main" id="{925F3628-60DE-EACD-A278-666891DF3542}"/>
                </a:ext>
              </a:extLst>
            </p:cNvPr>
            <p:cNvSpPr txBox="1"/>
            <p:nvPr/>
          </p:nvSpPr>
          <p:spPr>
            <a:xfrm>
              <a:off x="4831852" y="2177014"/>
              <a:ext cx="1023183" cy="276999"/>
            </a:xfrm>
            <a:prstGeom prst="rect">
              <a:avLst/>
            </a:prstGeom>
            <a:noFill/>
          </p:spPr>
          <p:txBody>
            <a:bodyPr wrap="square" rtlCol="0">
              <a:spAutoFit/>
            </a:bodyPr>
            <a:lstStyle/>
            <a:p>
              <a:r>
                <a:rPr lang="zh-CN" altLang="en-US" sz="1200" dirty="0"/>
                <a:t>入射离子</a:t>
              </a:r>
            </a:p>
          </p:txBody>
        </p:sp>
        <p:cxnSp>
          <p:nvCxnSpPr>
            <p:cNvPr id="28744" name="直接箭头连接符 28743">
              <a:extLst>
                <a:ext uri="{FF2B5EF4-FFF2-40B4-BE49-F238E27FC236}">
                  <a16:creationId xmlns:a16="http://schemas.microsoft.com/office/drawing/2014/main" id="{53810342-6189-F027-8EDD-33155D6A7FCC}"/>
                </a:ext>
              </a:extLst>
            </p:cNvPr>
            <p:cNvCxnSpPr>
              <a:cxnSpLocks/>
            </p:cNvCxnSpPr>
            <p:nvPr/>
          </p:nvCxnSpPr>
          <p:spPr bwMode="auto">
            <a:xfrm flipH="1">
              <a:off x="4644008" y="2847359"/>
              <a:ext cx="144016" cy="189175"/>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49" name="直接箭头连接符 28748">
              <a:extLst>
                <a:ext uri="{FF2B5EF4-FFF2-40B4-BE49-F238E27FC236}">
                  <a16:creationId xmlns:a16="http://schemas.microsoft.com/office/drawing/2014/main" id="{8EFA07C6-D2F9-0BDD-F6FE-FFA1C3F191AD}"/>
                </a:ext>
              </a:extLst>
            </p:cNvPr>
            <p:cNvCxnSpPr>
              <a:cxnSpLocks/>
            </p:cNvCxnSpPr>
            <p:nvPr/>
          </p:nvCxnSpPr>
          <p:spPr bwMode="auto">
            <a:xfrm>
              <a:off x="4933278" y="2801917"/>
              <a:ext cx="180818" cy="268540"/>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53" name="直接箭头连接符 28752">
              <a:extLst>
                <a:ext uri="{FF2B5EF4-FFF2-40B4-BE49-F238E27FC236}">
                  <a16:creationId xmlns:a16="http://schemas.microsoft.com/office/drawing/2014/main" id="{D449E2CA-2A20-BD7E-A03B-7A840C7B74D3}"/>
                </a:ext>
              </a:extLst>
            </p:cNvPr>
            <p:cNvCxnSpPr>
              <a:cxnSpLocks/>
            </p:cNvCxnSpPr>
            <p:nvPr/>
          </p:nvCxnSpPr>
          <p:spPr bwMode="auto">
            <a:xfrm>
              <a:off x="5302851" y="3129547"/>
              <a:ext cx="179102" cy="0"/>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56" name="直接箭头连接符 28755">
              <a:extLst>
                <a:ext uri="{FF2B5EF4-FFF2-40B4-BE49-F238E27FC236}">
                  <a16:creationId xmlns:a16="http://schemas.microsoft.com/office/drawing/2014/main" id="{8537450A-63FE-5315-BE8D-34B013C4BE99}"/>
                </a:ext>
              </a:extLst>
            </p:cNvPr>
            <p:cNvCxnSpPr>
              <a:cxnSpLocks/>
            </p:cNvCxnSpPr>
            <p:nvPr/>
          </p:nvCxnSpPr>
          <p:spPr bwMode="auto">
            <a:xfrm>
              <a:off x="5302851" y="3254163"/>
              <a:ext cx="18970" cy="119567"/>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59" name="直接箭头连接符 28758">
              <a:extLst>
                <a:ext uri="{FF2B5EF4-FFF2-40B4-BE49-F238E27FC236}">
                  <a16:creationId xmlns:a16="http://schemas.microsoft.com/office/drawing/2014/main" id="{76C863D3-1A0E-0451-8CBD-6DA73FC9D48C}"/>
                </a:ext>
              </a:extLst>
            </p:cNvPr>
            <p:cNvCxnSpPr>
              <a:cxnSpLocks/>
            </p:cNvCxnSpPr>
            <p:nvPr/>
          </p:nvCxnSpPr>
          <p:spPr bwMode="auto">
            <a:xfrm flipV="1">
              <a:off x="5637557" y="2847359"/>
              <a:ext cx="86571" cy="189175"/>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62" name="直接箭头连接符 28761">
              <a:extLst>
                <a:ext uri="{FF2B5EF4-FFF2-40B4-BE49-F238E27FC236}">
                  <a16:creationId xmlns:a16="http://schemas.microsoft.com/office/drawing/2014/main" id="{34856B5E-CB42-444E-724E-A47DDA4CD80D}"/>
                </a:ext>
              </a:extLst>
            </p:cNvPr>
            <p:cNvCxnSpPr>
              <a:cxnSpLocks/>
            </p:cNvCxnSpPr>
            <p:nvPr/>
          </p:nvCxnSpPr>
          <p:spPr bwMode="auto">
            <a:xfrm flipV="1">
              <a:off x="5712596" y="2531265"/>
              <a:ext cx="83540" cy="280409"/>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sp>
          <p:nvSpPr>
            <p:cNvPr id="28764" name="文本框 28763">
              <a:extLst>
                <a:ext uri="{FF2B5EF4-FFF2-40B4-BE49-F238E27FC236}">
                  <a16:creationId xmlns:a16="http://schemas.microsoft.com/office/drawing/2014/main" id="{EA1CBD9F-606A-C4F3-A021-1B01F72D66DC}"/>
                </a:ext>
              </a:extLst>
            </p:cNvPr>
            <p:cNvSpPr txBox="1"/>
            <p:nvPr/>
          </p:nvSpPr>
          <p:spPr>
            <a:xfrm>
              <a:off x="5806850" y="2389576"/>
              <a:ext cx="1023183" cy="276999"/>
            </a:xfrm>
            <a:prstGeom prst="rect">
              <a:avLst/>
            </a:prstGeom>
            <a:noFill/>
          </p:spPr>
          <p:txBody>
            <a:bodyPr wrap="square" rtlCol="0">
              <a:spAutoFit/>
            </a:bodyPr>
            <a:lstStyle/>
            <a:p>
              <a:r>
                <a:rPr lang="zh-CN" altLang="en-US" sz="1200" dirty="0"/>
                <a:t>溅射原子</a:t>
              </a:r>
            </a:p>
          </p:txBody>
        </p:sp>
        <p:sp>
          <p:nvSpPr>
            <p:cNvPr id="28765" name="文本框 28764">
              <a:extLst>
                <a:ext uri="{FF2B5EF4-FFF2-40B4-BE49-F238E27FC236}">
                  <a16:creationId xmlns:a16="http://schemas.microsoft.com/office/drawing/2014/main" id="{08FC5854-B180-031C-B9ED-EEF618CAB473}"/>
                </a:ext>
              </a:extLst>
            </p:cNvPr>
            <p:cNvSpPr txBox="1"/>
            <p:nvPr/>
          </p:nvSpPr>
          <p:spPr>
            <a:xfrm>
              <a:off x="3449431" y="2348148"/>
              <a:ext cx="1023183" cy="276999"/>
            </a:xfrm>
            <a:prstGeom prst="rect">
              <a:avLst/>
            </a:prstGeom>
            <a:noFill/>
          </p:spPr>
          <p:txBody>
            <a:bodyPr wrap="square" rtlCol="0">
              <a:spAutoFit/>
            </a:bodyPr>
            <a:lstStyle/>
            <a:p>
              <a:r>
                <a:rPr lang="zh-CN" altLang="en-US" sz="1200" dirty="0"/>
                <a:t>溅射原子</a:t>
              </a:r>
            </a:p>
          </p:txBody>
        </p:sp>
        <p:cxnSp>
          <p:nvCxnSpPr>
            <p:cNvPr id="28766" name="直接箭头连接符 28765">
              <a:extLst>
                <a:ext uri="{FF2B5EF4-FFF2-40B4-BE49-F238E27FC236}">
                  <a16:creationId xmlns:a16="http://schemas.microsoft.com/office/drawing/2014/main" id="{AAAA25BA-EC95-DF1B-C49B-6CF0E17FE14F}"/>
                </a:ext>
              </a:extLst>
            </p:cNvPr>
            <p:cNvCxnSpPr>
              <a:cxnSpLocks/>
            </p:cNvCxnSpPr>
            <p:nvPr/>
          </p:nvCxnSpPr>
          <p:spPr bwMode="auto">
            <a:xfrm flipH="1" flipV="1">
              <a:off x="4337305" y="2853181"/>
              <a:ext cx="124581" cy="183353"/>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69" name="直接箭头连接符 28768">
              <a:extLst>
                <a:ext uri="{FF2B5EF4-FFF2-40B4-BE49-F238E27FC236}">
                  <a16:creationId xmlns:a16="http://schemas.microsoft.com/office/drawing/2014/main" id="{D06C1A42-5446-E720-FD04-C9F3B889549D}"/>
                </a:ext>
              </a:extLst>
            </p:cNvPr>
            <p:cNvCxnSpPr>
              <a:cxnSpLocks/>
            </p:cNvCxnSpPr>
            <p:nvPr/>
          </p:nvCxnSpPr>
          <p:spPr bwMode="auto">
            <a:xfrm flipH="1">
              <a:off x="4135449" y="3021547"/>
              <a:ext cx="158584" cy="112471"/>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cxnSp>
          <p:nvCxnSpPr>
            <p:cNvPr id="28772" name="直接箭头连接符 28771">
              <a:extLst>
                <a:ext uri="{FF2B5EF4-FFF2-40B4-BE49-F238E27FC236}">
                  <a16:creationId xmlns:a16="http://schemas.microsoft.com/office/drawing/2014/main" id="{AA282E67-BDD6-4564-B167-59BEF9600B53}"/>
                </a:ext>
              </a:extLst>
            </p:cNvPr>
            <p:cNvCxnSpPr>
              <a:cxnSpLocks/>
            </p:cNvCxnSpPr>
            <p:nvPr/>
          </p:nvCxnSpPr>
          <p:spPr bwMode="auto">
            <a:xfrm flipH="1" flipV="1">
              <a:off x="4151343" y="2525354"/>
              <a:ext cx="63398" cy="185426"/>
            </a:xfrm>
            <a:prstGeom prst="straightConnector1">
              <a:avLst/>
            </a:prstGeom>
            <a:solidFill>
              <a:schemeClr val="accent1"/>
            </a:solidFill>
            <a:ln w="19050" cap="flat" cmpd="sng" algn="ctr">
              <a:solidFill>
                <a:schemeClr val="tx1"/>
              </a:solidFill>
              <a:prstDash val="solid"/>
              <a:round/>
              <a:headEnd type="none" w="sm" len="sm"/>
              <a:tailEnd type="stealth"/>
            </a:ln>
            <a:effectLst/>
          </p:spPr>
        </p:cxnSp>
      </p:grpSp>
      <p:pic>
        <p:nvPicPr>
          <p:cNvPr id="4" name="图片 3">
            <a:extLst>
              <a:ext uri="{FF2B5EF4-FFF2-40B4-BE49-F238E27FC236}">
                <a16:creationId xmlns:a16="http://schemas.microsoft.com/office/drawing/2014/main" id="{6115C852-E34E-5C81-A479-777D2A529FD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069" t="2351" r="1773" b="11326"/>
          <a:stretch/>
        </p:blipFill>
        <p:spPr>
          <a:xfrm>
            <a:off x="4760228" y="2852936"/>
            <a:ext cx="3325722" cy="1781460"/>
          </a:xfrm>
          <a:prstGeom prst="rect">
            <a:avLst/>
          </a:prstGeom>
        </p:spPr>
      </p:pic>
      <p:sp>
        <p:nvSpPr>
          <p:cNvPr id="5" name="矩形 4">
            <a:extLst>
              <a:ext uri="{FF2B5EF4-FFF2-40B4-BE49-F238E27FC236}">
                <a16:creationId xmlns:a16="http://schemas.microsoft.com/office/drawing/2014/main" id="{381190BC-62A0-577E-D6D0-693DCA8D3D46}"/>
              </a:ext>
            </a:extLst>
          </p:cNvPr>
          <p:cNvSpPr/>
          <p:nvPr/>
        </p:nvSpPr>
        <p:spPr>
          <a:xfrm>
            <a:off x="5875784" y="4634396"/>
            <a:ext cx="1574615" cy="276999"/>
          </a:xfrm>
          <a:prstGeom prst="rect">
            <a:avLst/>
          </a:prstGeom>
        </p:spPr>
        <p:txBody>
          <a:bodyPr wrap="square">
            <a:spAutoFit/>
          </a:bodyPr>
          <a:lstStyle/>
          <a:p>
            <a:pPr algn="ctr"/>
            <a:r>
              <a:rPr lang="zh-CN" altLang="en-US" sz="1200" b="1" dirty="0"/>
              <a:t>溅射过程示意图</a:t>
            </a:r>
            <a:r>
              <a:rPr lang="en-US" altLang="zh-CN" sz="1200" b="1" dirty="0"/>
              <a:t>(b)</a:t>
            </a:r>
            <a:endParaRPr lang="zh-CN" altLang="en-US" sz="1200" b="1" dirty="0"/>
          </a:p>
        </p:txBody>
      </p:sp>
    </p:spTree>
    <p:extLst>
      <p:ext uri="{BB962C8B-B14F-4D97-AF65-F5344CB8AC3E}">
        <p14:creationId xmlns:p14="http://schemas.microsoft.com/office/powerpoint/2010/main" val="426125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pPr eaLnBrk="1" hangingPunct="1"/>
            <a:r>
              <a:rPr lang="en-US" altLang="zh-CN" b="1" dirty="0">
                <a:solidFill>
                  <a:schemeClr val="tx1"/>
                </a:solidFill>
              </a:rPr>
              <a:t>9.2 </a:t>
            </a:r>
            <a:r>
              <a:rPr lang="zh-CN" altLang="en-US" b="1" dirty="0">
                <a:solidFill>
                  <a:schemeClr val="tx1"/>
                </a:solidFill>
              </a:rPr>
              <a:t>外延生长技术</a:t>
            </a:r>
          </a:p>
        </p:txBody>
      </p:sp>
      <p:sp>
        <p:nvSpPr>
          <p:cNvPr id="7174" name="Rectangle 3"/>
          <p:cNvSpPr>
            <a:spLocks noGrp="1" noChangeArrowheads="1"/>
          </p:cNvSpPr>
          <p:nvPr>
            <p:ph type="body" idx="1"/>
          </p:nvPr>
        </p:nvSpPr>
        <p:spPr>
          <a:xfrm>
            <a:off x="685800" y="1981200"/>
            <a:ext cx="7772400" cy="4114800"/>
          </a:xfrm>
        </p:spPr>
        <p:txBody>
          <a:bodyPr/>
          <a:lstStyle/>
          <a:p>
            <a:pPr eaLnBrk="1" hangingPunct="1"/>
            <a:r>
              <a:rPr lang="zh-CN" altLang="en-US" dirty="0"/>
              <a:t>液相外延</a:t>
            </a:r>
          </a:p>
          <a:p>
            <a:pPr lvl="1" eaLnBrk="1" hangingPunct="1"/>
            <a:r>
              <a:rPr lang="en-US" altLang="zh-CN" dirty="0"/>
              <a:t>Liquid Phase Epitaxy-LPE</a:t>
            </a:r>
          </a:p>
          <a:p>
            <a:pPr eaLnBrk="1" hangingPunct="1"/>
            <a:r>
              <a:rPr lang="zh-CN" altLang="en-US" dirty="0"/>
              <a:t>分子束外延</a:t>
            </a:r>
          </a:p>
          <a:p>
            <a:pPr lvl="1" eaLnBrk="1" hangingPunct="1"/>
            <a:r>
              <a:rPr lang="en-US" altLang="zh-CN" dirty="0"/>
              <a:t>Molecular Beam Epitaxy-MBE</a:t>
            </a:r>
          </a:p>
          <a:p>
            <a:pPr eaLnBrk="1" hangingPunct="1"/>
            <a:r>
              <a:rPr lang="zh-CN" altLang="en-US" dirty="0"/>
              <a:t>金属有机物气相外延</a:t>
            </a:r>
          </a:p>
          <a:p>
            <a:pPr lvl="1" eaLnBrk="1" hangingPunct="1"/>
            <a:r>
              <a:rPr lang="en-US" altLang="zh-CN" dirty="0"/>
              <a:t>Metal-organic Vapor Phase Epitaxy-MOVPE</a:t>
            </a:r>
            <a:r>
              <a:rPr lang="zh-CN" altLang="en-US" dirty="0"/>
              <a:t>，或</a:t>
            </a:r>
            <a:r>
              <a:rPr lang="en-US" altLang="zh-CN" dirty="0"/>
              <a:t>MOCVD</a:t>
            </a:r>
            <a:r>
              <a:rPr lang="zh-CN" altLang="en-US" dirty="0"/>
              <a:t>，</a:t>
            </a:r>
            <a:r>
              <a:rPr lang="en-US" altLang="zh-CN" dirty="0"/>
              <a:t>OMCVD</a:t>
            </a:r>
            <a:r>
              <a:rPr lang="zh-CN" altLang="en-US" dirty="0"/>
              <a:t>，</a:t>
            </a:r>
            <a:r>
              <a:rPr lang="en-US" altLang="zh-CN" dirty="0"/>
              <a:t>OMVPE</a:t>
            </a:r>
            <a:r>
              <a:rPr lang="zh-CN" altLang="en-US" dirty="0"/>
              <a:t>等</a:t>
            </a:r>
          </a:p>
        </p:txBody>
      </p:sp>
      <p:sp>
        <p:nvSpPr>
          <p:cNvPr id="2" name="页脚占位符 1">
            <a:extLst>
              <a:ext uri="{FF2B5EF4-FFF2-40B4-BE49-F238E27FC236}">
                <a16:creationId xmlns:a16="http://schemas.microsoft.com/office/drawing/2014/main" id="{2DCA6C1C-D011-4D6B-A7C7-16C8FD0C5C5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24C1600B-1EAE-478E-AF16-86E593FA0196}"/>
              </a:ext>
            </a:extLst>
          </p:cNvPr>
          <p:cNvSpPr>
            <a:spLocks noGrp="1"/>
          </p:cNvSpPr>
          <p:nvPr>
            <p:ph type="sldNum" sz="quarter" idx="12"/>
          </p:nvPr>
        </p:nvSpPr>
        <p:spPr/>
        <p:txBody>
          <a:bodyPr/>
          <a:lstStyle/>
          <a:p>
            <a:pPr>
              <a:defRPr/>
            </a:pPr>
            <a:fld id="{BFC8BF22-C973-47B9-A579-88561D27B44E}" type="slidenum">
              <a:rPr lang="en-US" altLang="zh-CN" smtClean="0"/>
              <a:pPr>
                <a:defRPr/>
              </a:pPr>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143508" y="1052736"/>
            <a:ext cx="8856984" cy="4885740"/>
          </a:xfrm>
        </p:spPr>
        <p:txBody>
          <a:bodyPr/>
          <a:lstStyle/>
          <a:p>
            <a:pPr algn="just" eaLnBrk="1" hangingPunct="1"/>
            <a:r>
              <a:rPr lang="zh-CN" altLang="en-US" sz="2000" b="1" dirty="0">
                <a:solidFill>
                  <a:srgbClr val="C00000"/>
                </a:solidFill>
              </a:rPr>
              <a:t>直流溅射</a:t>
            </a:r>
            <a:r>
              <a:rPr lang="zh-CN" altLang="en-US" sz="2000" dirty="0"/>
              <a:t>：直流溅射经常用于金属薄膜沉积。标准溅射系统有两个电极，靶材阴极施加负偏压加速电子以轰击中性氩气原子，高于氩气离化能</a:t>
            </a:r>
            <a:r>
              <a:rPr lang="en-US" altLang="zh-CN" sz="2000" dirty="0"/>
              <a:t>(15.7eV)</a:t>
            </a:r>
            <a:r>
              <a:rPr lang="zh-CN" altLang="en-US" sz="2000" dirty="0"/>
              <a:t>的撞击使氩气离化产生</a:t>
            </a:r>
            <a:r>
              <a:rPr lang="en-US" altLang="zh-CN" sz="2000" dirty="0" err="1"/>
              <a:t>Ar</a:t>
            </a:r>
            <a:r>
              <a:rPr lang="en-US" altLang="zh-CN" sz="2000" baseline="30000" dirty="0"/>
              <a:t>+</a:t>
            </a:r>
            <a:r>
              <a:rPr lang="zh-CN" altLang="en-US" sz="2000" dirty="0"/>
              <a:t>加速向靶材运动，溅射出金属原子。直流溅射过程中，溅射气压是一个重要的参数，对溅射速率以及薄膜的质量都有很大的影响。在气压低于</a:t>
            </a:r>
            <a:r>
              <a:rPr lang="en-US" altLang="zh-CN" sz="2000" dirty="0"/>
              <a:t>1Pa</a:t>
            </a:r>
            <a:r>
              <a:rPr lang="zh-CN" altLang="en-US" sz="2000" dirty="0"/>
              <a:t>时，不容易维持自持放电。随着气体压力的升高，电子的平均自由程减小，原子的电离几率增加，溅射电流增加，溅射速率提高。 但当气体压力过高时，溅射出来的靶材原子在飞向衬底的过程中将会受到过多的散射，部分溅射原子甚至会被散射至靶材表面沉积下来，因而其沉积在衬底上的几率反而下降。</a:t>
            </a:r>
            <a:endParaRPr lang="en-US" altLang="zh-CN" sz="2000" dirty="0"/>
          </a:p>
          <a:p>
            <a:pPr eaLnBrk="1" hangingPunct="1"/>
            <a:r>
              <a:rPr lang="zh-CN" altLang="en-US" sz="2000" b="1" dirty="0">
                <a:solidFill>
                  <a:srgbClr val="C00000"/>
                </a:solidFill>
              </a:rPr>
              <a:t>磁控直流溅射：</a:t>
            </a:r>
            <a:r>
              <a:rPr lang="zh-CN" altLang="en-US" sz="2000" dirty="0"/>
              <a:t>磁控溅射是在直流溅射的基础上，在靶表面附近增加一个磁场。电子由于受电场和磁场的作用，做螺旋运动，大大提高了电子的寿命，增加了电离产额， 从而放电区的电离度提高，即离子和电子的密度增加。放电区集中在靶表面，放电区中的离子密度高，所以入射到靶表面的离子密度大大提高，因而溅射产额大大增加。磁控溅射的溅射电压大大下降，溅射速率明显提高，另外溅射气压可以较低，通常在 </a:t>
            </a:r>
            <a:r>
              <a:rPr lang="en-US" altLang="zh-CN" sz="2000" dirty="0"/>
              <a:t>0.5Pa</a:t>
            </a:r>
            <a:r>
              <a:rPr lang="zh-CN" altLang="en-US" sz="2000" dirty="0"/>
              <a:t>。</a:t>
            </a:r>
            <a:endParaRPr lang="en-US" altLang="zh-CN" sz="2000" dirty="0"/>
          </a:p>
        </p:txBody>
      </p:sp>
      <p:sp>
        <p:nvSpPr>
          <p:cNvPr id="28677" name="Rectangle 2"/>
          <p:cNvSpPr>
            <a:spLocks noGrp="1" noChangeArrowheads="1"/>
          </p:cNvSpPr>
          <p:nvPr>
            <p:ph type="title"/>
          </p:nvPr>
        </p:nvSpPr>
        <p:spPr>
          <a:xfrm>
            <a:off x="687829" y="164164"/>
            <a:ext cx="7772400" cy="811927"/>
          </a:xfrm>
        </p:spPr>
        <p:txBody>
          <a:bodyPr/>
          <a:lstStyle/>
          <a:p>
            <a:pPr eaLnBrk="1" hangingPunct="1"/>
            <a:r>
              <a:rPr lang="zh-CN" altLang="en-US" dirty="0">
                <a:solidFill>
                  <a:schemeClr val="tx1"/>
                </a:solidFill>
              </a:rPr>
              <a:t>直流溅射</a:t>
            </a:r>
            <a:endParaRPr lang="en-US" altLang="zh-CN" dirty="0">
              <a:solidFill>
                <a:schemeClr val="tx1"/>
              </a:solidFill>
            </a:endParaRPr>
          </a:p>
        </p:txBody>
      </p:sp>
      <p:sp>
        <p:nvSpPr>
          <p:cNvPr id="2" name="页脚占位符 1">
            <a:extLst>
              <a:ext uri="{FF2B5EF4-FFF2-40B4-BE49-F238E27FC236}">
                <a16:creationId xmlns:a16="http://schemas.microsoft.com/office/drawing/2014/main" id="{F38B70DA-C16A-46F2-8335-548C4ED8630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40</a:t>
            </a:fld>
            <a:endParaRPr lang="en-US" altLang="zh-CN"/>
          </a:p>
        </p:txBody>
      </p:sp>
    </p:spTree>
    <p:extLst>
      <p:ext uri="{BB962C8B-B14F-4D97-AF65-F5344CB8AC3E}">
        <p14:creationId xmlns:p14="http://schemas.microsoft.com/office/powerpoint/2010/main" val="2944226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182974" y="955806"/>
            <a:ext cx="5024419" cy="2087213"/>
          </a:xfrm>
        </p:spPr>
        <p:txBody>
          <a:bodyPr/>
          <a:lstStyle/>
          <a:p>
            <a:pPr eaLnBrk="1" hangingPunct="1"/>
            <a:r>
              <a:rPr lang="zh-CN" altLang="en-US" sz="2000" dirty="0"/>
              <a:t>直流溅射需要靶材具有良好的导电性，对于非金属靶材，需要极高的电压，不容易 实现，因此出现射频溅射方法</a:t>
            </a:r>
            <a:endParaRPr lang="en-US" altLang="zh-CN" sz="2000" dirty="0"/>
          </a:p>
          <a:p>
            <a:pPr eaLnBrk="1" hangingPunct="1"/>
            <a:r>
              <a:rPr lang="zh-CN" altLang="en-US" sz="2000" b="1" dirty="0">
                <a:solidFill>
                  <a:srgbClr val="C00000"/>
                </a:solidFill>
              </a:rPr>
              <a:t>射频溅射</a:t>
            </a:r>
            <a:r>
              <a:rPr lang="zh-CN" altLang="en-US" sz="2000" dirty="0"/>
              <a:t>：将一负电位加在置于绝缘板背面的导体上，在辉光放电的等离子体中，当正离子向导体板加速飞行时，轰击绝缘板使其溅射。这种溅射只能维持 </a:t>
            </a:r>
            <a:r>
              <a:rPr lang="en-US" altLang="zh-CN" sz="2000" dirty="0"/>
              <a:t>10</a:t>
            </a:r>
            <a:r>
              <a:rPr lang="en-US" altLang="zh-CN" sz="2000" baseline="30000" dirty="0"/>
              <a:t>-7</a:t>
            </a:r>
            <a:r>
              <a:rPr lang="en-US" altLang="zh-CN" sz="2000" dirty="0"/>
              <a:t> </a:t>
            </a:r>
            <a:r>
              <a:rPr lang="zh-CN" altLang="en-US" sz="2000" dirty="0"/>
              <a:t>秒的时间，此后在绝缘板上积累的正电荷形成的正电位抵消了导体板上的负电位，因此停止了高能正离子对绝缘板的轰击。此时，如果倒转电源极性，电子就会轰击绝缘板，并在</a:t>
            </a:r>
            <a:r>
              <a:rPr lang="en-US" altLang="zh-CN" sz="2000" dirty="0"/>
              <a:t>10</a:t>
            </a:r>
            <a:r>
              <a:rPr lang="en-US" altLang="zh-CN" sz="2000" baseline="30000" dirty="0"/>
              <a:t>-9 </a:t>
            </a:r>
            <a:r>
              <a:rPr lang="zh-CN" altLang="en-US" sz="2000" dirty="0"/>
              <a:t>秒的时间内中和掉绝缘板上的正电荷，使其电位为零。这时，再倒转电源极性，又能产生</a:t>
            </a:r>
            <a:r>
              <a:rPr lang="en-US" altLang="zh-CN" sz="2000" dirty="0"/>
              <a:t>10</a:t>
            </a:r>
            <a:r>
              <a:rPr lang="en-US" altLang="zh-CN" sz="2000" baseline="30000" dirty="0"/>
              <a:t>-7</a:t>
            </a:r>
            <a:r>
              <a:rPr lang="en-US" altLang="zh-CN" sz="2000" dirty="0"/>
              <a:t> </a:t>
            </a:r>
            <a:r>
              <a:rPr lang="zh-CN" altLang="en-US" sz="2000" dirty="0"/>
              <a:t>秒时间的溅射。该频率的极性转换可利用射频发生器完成，国际上通常采用的射频频率多为美国联邦通讯委员会（</a:t>
            </a:r>
            <a:r>
              <a:rPr lang="en-US" altLang="zh-CN" sz="2000" dirty="0"/>
              <a:t>FCC</a:t>
            </a:r>
            <a:r>
              <a:rPr lang="zh-CN" altLang="en-US" sz="2000" dirty="0"/>
              <a:t>）建议的 </a:t>
            </a:r>
            <a:r>
              <a:rPr lang="en-US" altLang="zh-CN" sz="2000" dirty="0"/>
              <a:t>13.56 MHz</a:t>
            </a:r>
            <a:r>
              <a:rPr lang="zh-CN" altLang="en-US" sz="2000" dirty="0"/>
              <a:t>。</a:t>
            </a:r>
          </a:p>
        </p:txBody>
      </p:sp>
      <p:sp>
        <p:nvSpPr>
          <p:cNvPr id="28677" name="Rectangle 2"/>
          <p:cNvSpPr>
            <a:spLocks noGrp="1" noChangeArrowheads="1"/>
          </p:cNvSpPr>
          <p:nvPr>
            <p:ph type="title"/>
          </p:nvPr>
        </p:nvSpPr>
        <p:spPr>
          <a:xfrm>
            <a:off x="712826" y="100565"/>
            <a:ext cx="7772400" cy="811927"/>
          </a:xfrm>
        </p:spPr>
        <p:txBody>
          <a:bodyPr/>
          <a:lstStyle/>
          <a:p>
            <a:pPr eaLnBrk="1" hangingPunct="1"/>
            <a:r>
              <a:rPr lang="zh-CN" altLang="en-US" dirty="0">
                <a:solidFill>
                  <a:schemeClr val="tx1"/>
                </a:solidFill>
              </a:rPr>
              <a:t>射频溅射</a:t>
            </a:r>
            <a:endParaRPr lang="en-US" altLang="zh-CN" dirty="0">
              <a:solidFill>
                <a:schemeClr val="tx1"/>
              </a:solidFill>
            </a:endParaRPr>
          </a:p>
        </p:txBody>
      </p:sp>
      <p:sp>
        <p:nvSpPr>
          <p:cNvPr id="3" name="灯片编号占位符 2">
            <a:extLst>
              <a:ext uri="{FF2B5EF4-FFF2-40B4-BE49-F238E27FC236}">
                <a16:creationId xmlns:a16="http://schemas.microsoft.com/office/drawing/2014/main" id="{EBF2A880-33A2-4DFF-A7FD-7EF8F23978B4}"/>
              </a:ext>
            </a:extLst>
          </p:cNvPr>
          <p:cNvSpPr>
            <a:spLocks noGrp="1"/>
          </p:cNvSpPr>
          <p:nvPr>
            <p:ph type="sldNum" sz="quarter" idx="12"/>
          </p:nvPr>
        </p:nvSpPr>
        <p:spPr/>
        <p:txBody>
          <a:bodyPr/>
          <a:lstStyle/>
          <a:p>
            <a:pPr>
              <a:defRPr/>
            </a:pPr>
            <a:fld id="{BFC8BF22-C973-47B9-A579-88561D27B44E}" type="slidenum">
              <a:rPr lang="en-US" altLang="zh-CN" smtClean="0"/>
              <a:pPr>
                <a:defRPr/>
              </a:pPr>
              <a:t>41</a:t>
            </a:fld>
            <a:endParaRPr lang="en-US" altLang="zh-CN"/>
          </a:p>
        </p:txBody>
      </p:sp>
      <p:grpSp>
        <p:nvGrpSpPr>
          <p:cNvPr id="28683" name="组合 28682">
            <a:extLst>
              <a:ext uri="{FF2B5EF4-FFF2-40B4-BE49-F238E27FC236}">
                <a16:creationId xmlns:a16="http://schemas.microsoft.com/office/drawing/2014/main" id="{45DE61EE-0276-06E0-52C3-F7B3BD09D282}"/>
              </a:ext>
            </a:extLst>
          </p:cNvPr>
          <p:cNvGrpSpPr/>
          <p:nvPr/>
        </p:nvGrpSpPr>
        <p:grpSpPr>
          <a:xfrm>
            <a:off x="5723371" y="779028"/>
            <a:ext cx="2880000" cy="3429935"/>
            <a:chOff x="2843888" y="2906920"/>
            <a:chExt cx="2880000" cy="3429935"/>
          </a:xfrm>
        </p:grpSpPr>
        <p:sp>
          <p:nvSpPr>
            <p:cNvPr id="28781" name="矩形 28780">
              <a:extLst>
                <a:ext uri="{FF2B5EF4-FFF2-40B4-BE49-F238E27FC236}">
                  <a16:creationId xmlns:a16="http://schemas.microsoft.com/office/drawing/2014/main" id="{6B3C1EAF-AB3C-7D2C-C541-F1F9CF4845AE}"/>
                </a:ext>
              </a:extLst>
            </p:cNvPr>
            <p:cNvSpPr/>
            <p:nvPr/>
          </p:nvSpPr>
          <p:spPr bwMode="auto">
            <a:xfrm>
              <a:off x="3563888" y="5431001"/>
              <a:ext cx="1440000" cy="252000"/>
            </a:xfrm>
            <a:prstGeom prst="rect">
              <a:avLst/>
            </a:prstGeom>
            <a:solidFill>
              <a:schemeClr val="accent3">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itchFamily="18" charset="0"/>
                  <a:ea typeface="宋体" pitchFamily="2" charset="-122"/>
                </a:rPr>
                <a:t>衬底</a:t>
              </a:r>
            </a:p>
          </p:txBody>
        </p:sp>
        <p:sp>
          <p:nvSpPr>
            <p:cNvPr id="28818" name="矩形 28817">
              <a:extLst>
                <a:ext uri="{FF2B5EF4-FFF2-40B4-BE49-F238E27FC236}">
                  <a16:creationId xmlns:a16="http://schemas.microsoft.com/office/drawing/2014/main" id="{702B1398-D9D0-AEEE-A9FF-3DF860973D74}"/>
                </a:ext>
              </a:extLst>
            </p:cNvPr>
            <p:cNvSpPr/>
            <p:nvPr/>
          </p:nvSpPr>
          <p:spPr>
            <a:xfrm>
              <a:off x="3431813" y="6029078"/>
              <a:ext cx="1632017" cy="307777"/>
            </a:xfrm>
            <a:prstGeom prst="rect">
              <a:avLst/>
            </a:prstGeom>
          </p:spPr>
          <p:txBody>
            <a:bodyPr wrap="square">
              <a:spAutoFit/>
            </a:bodyPr>
            <a:lstStyle/>
            <a:p>
              <a:pPr algn="ctr"/>
              <a:r>
                <a:rPr lang="zh-CN" altLang="en-US" sz="1400" b="1" dirty="0"/>
                <a:t>射频溅射原理图</a:t>
              </a:r>
            </a:p>
          </p:txBody>
        </p:sp>
        <p:sp>
          <p:nvSpPr>
            <p:cNvPr id="5" name="矩形 4">
              <a:extLst>
                <a:ext uri="{FF2B5EF4-FFF2-40B4-BE49-F238E27FC236}">
                  <a16:creationId xmlns:a16="http://schemas.microsoft.com/office/drawing/2014/main" id="{422B032A-8B6A-460F-BFDD-655172506BF0}"/>
                </a:ext>
              </a:extLst>
            </p:cNvPr>
            <p:cNvSpPr/>
            <p:nvPr/>
          </p:nvSpPr>
          <p:spPr bwMode="auto">
            <a:xfrm>
              <a:off x="2843888" y="5683001"/>
              <a:ext cx="2880000" cy="25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a:t>电极</a:t>
              </a: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6" name="矩形 5">
              <a:extLst>
                <a:ext uri="{FF2B5EF4-FFF2-40B4-BE49-F238E27FC236}">
                  <a16:creationId xmlns:a16="http://schemas.microsoft.com/office/drawing/2014/main" id="{50BC7C17-FDF8-AD1F-99E9-FCD8C70B800D}"/>
                </a:ext>
              </a:extLst>
            </p:cNvPr>
            <p:cNvSpPr/>
            <p:nvPr/>
          </p:nvSpPr>
          <p:spPr bwMode="auto">
            <a:xfrm>
              <a:off x="2987824" y="3731654"/>
              <a:ext cx="2520000" cy="252000"/>
            </a:xfrm>
            <a:prstGeom prst="rect">
              <a:avLst/>
            </a:prstGeom>
            <a:solidFill>
              <a:schemeClr val="accent3">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a:t>电介质靶材</a:t>
              </a:r>
              <a:endParaRPr kumimoji="1" lang="zh-CN" altLang="en-US" sz="1200" b="0" i="0" u="none" strike="noStrike" cap="none" normalizeH="0" baseline="0" dirty="0">
                <a:ln>
                  <a:noFill/>
                </a:ln>
                <a:solidFill>
                  <a:schemeClr val="tx1"/>
                </a:solidFill>
                <a:effectLst/>
                <a:latin typeface="Times New Roman" pitchFamily="18" charset="0"/>
                <a:ea typeface="宋体" pitchFamily="2" charset="-122"/>
              </a:endParaRPr>
            </a:p>
          </p:txBody>
        </p:sp>
        <p:sp>
          <p:nvSpPr>
            <p:cNvPr id="7" name="矩形 6">
              <a:extLst>
                <a:ext uri="{FF2B5EF4-FFF2-40B4-BE49-F238E27FC236}">
                  <a16:creationId xmlns:a16="http://schemas.microsoft.com/office/drawing/2014/main" id="{BCC92FD0-BEBD-1A00-A705-BEE13C9A0B5F}"/>
                </a:ext>
              </a:extLst>
            </p:cNvPr>
            <p:cNvSpPr/>
            <p:nvPr/>
          </p:nvSpPr>
          <p:spPr bwMode="auto">
            <a:xfrm>
              <a:off x="2987824" y="3475760"/>
              <a:ext cx="2520000" cy="25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a:t>金属背电极</a:t>
              </a:r>
              <a:endParaRPr kumimoji="1" lang="zh-CN" altLang="en-US" sz="12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流程图: 延期 7">
              <a:extLst>
                <a:ext uri="{FF2B5EF4-FFF2-40B4-BE49-F238E27FC236}">
                  <a16:creationId xmlns:a16="http://schemas.microsoft.com/office/drawing/2014/main" id="{EC512B4E-4892-2045-FA94-4027469FACB7}"/>
                </a:ext>
              </a:extLst>
            </p:cNvPr>
            <p:cNvSpPr/>
            <p:nvPr/>
          </p:nvSpPr>
          <p:spPr bwMode="auto">
            <a:xfrm rot="5400000">
              <a:off x="4103772" y="2867305"/>
              <a:ext cx="288103" cy="2520000"/>
            </a:xfrm>
            <a:prstGeom prst="flowChartDelay">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56A3CA77-0AF1-C9E3-92DA-CFE12FE1FA84}"/>
                </a:ext>
              </a:extLst>
            </p:cNvPr>
            <p:cNvSpPr txBox="1"/>
            <p:nvPr/>
          </p:nvSpPr>
          <p:spPr>
            <a:xfrm>
              <a:off x="3295323" y="3994355"/>
              <a:ext cx="1905000" cy="276999"/>
            </a:xfrm>
            <a:prstGeom prst="rect">
              <a:avLst/>
            </a:prstGeom>
            <a:noFill/>
          </p:spPr>
          <p:txBody>
            <a:bodyPr wrap="square" rtlCol="0">
              <a:spAutoFit/>
            </a:bodyPr>
            <a:lstStyle/>
            <a:p>
              <a:pPr algn="ctr"/>
              <a:r>
                <a:rPr lang="en-US" altLang="zh-CN" sz="1200" dirty="0"/>
                <a:t>rf</a:t>
              </a:r>
              <a:r>
                <a:rPr lang="zh-CN" altLang="en-US" sz="1200" dirty="0"/>
                <a:t>等离子体鞘</a:t>
              </a:r>
            </a:p>
          </p:txBody>
        </p:sp>
        <p:cxnSp>
          <p:nvCxnSpPr>
            <p:cNvPr id="11" name="直接连接符 10">
              <a:extLst>
                <a:ext uri="{FF2B5EF4-FFF2-40B4-BE49-F238E27FC236}">
                  <a16:creationId xmlns:a16="http://schemas.microsoft.com/office/drawing/2014/main" id="{32F96DA3-53FB-480F-A3CA-2519472E001C}"/>
                </a:ext>
              </a:extLst>
            </p:cNvPr>
            <p:cNvCxnSpPr>
              <a:cxnSpLocks/>
              <a:stCxn id="7" idx="0"/>
            </p:cNvCxnSpPr>
            <p:nvPr/>
          </p:nvCxnSpPr>
          <p:spPr bwMode="auto">
            <a:xfrm flipV="1">
              <a:off x="4247824" y="3284984"/>
              <a:ext cx="0" cy="1907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椭圆 12">
              <a:extLst>
                <a:ext uri="{FF2B5EF4-FFF2-40B4-BE49-F238E27FC236}">
                  <a16:creationId xmlns:a16="http://schemas.microsoft.com/office/drawing/2014/main" id="{20DFFA85-ECF9-2216-0CAB-B07AED56F203}"/>
                </a:ext>
              </a:extLst>
            </p:cNvPr>
            <p:cNvSpPr/>
            <p:nvPr/>
          </p:nvSpPr>
          <p:spPr bwMode="auto">
            <a:xfrm>
              <a:off x="4211819" y="3209083"/>
              <a:ext cx="72007" cy="7200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4" name="文本框 13">
              <a:extLst>
                <a:ext uri="{FF2B5EF4-FFF2-40B4-BE49-F238E27FC236}">
                  <a16:creationId xmlns:a16="http://schemas.microsoft.com/office/drawing/2014/main" id="{3167E100-0814-BC2D-E0F8-3274A8F8D951}"/>
                </a:ext>
              </a:extLst>
            </p:cNvPr>
            <p:cNvSpPr txBox="1"/>
            <p:nvPr/>
          </p:nvSpPr>
          <p:spPr>
            <a:xfrm>
              <a:off x="3305227" y="2906920"/>
              <a:ext cx="1905000" cy="276999"/>
            </a:xfrm>
            <a:prstGeom prst="rect">
              <a:avLst/>
            </a:prstGeom>
            <a:noFill/>
          </p:spPr>
          <p:txBody>
            <a:bodyPr wrap="square" rtlCol="0">
              <a:spAutoFit/>
            </a:bodyPr>
            <a:lstStyle/>
            <a:p>
              <a:pPr algn="ctr"/>
              <a:r>
                <a:rPr lang="en-US" altLang="zh-CN" sz="1200" dirty="0"/>
                <a:t>rf</a:t>
              </a:r>
              <a:r>
                <a:rPr lang="zh-CN" altLang="en-US" sz="1200" dirty="0"/>
                <a:t>电源</a:t>
              </a:r>
            </a:p>
          </p:txBody>
        </p:sp>
        <p:sp>
          <p:nvSpPr>
            <p:cNvPr id="15" name="文本框 14">
              <a:extLst>
                <a:ext uri="{FF2B5EF4-FFF2-40B4-BE49-F238E27FC236}">
                  <a16:creationId xmlns:a16="http://schemas.microsoft.com/office/drawing/2014/main" id="{B3EE5AC6-F94C-E450-A3E5-7496F8AA43D6}"/>
                </a:ext>
              </a:extLst>
            </p:cNvPr>
            <p:cNvSpPr txBox="1"/>
            <p:nvPr/>
          </p:nvSpPr>
          <p:spPr>
            <a:xfrm>
              <a:off x="3295322" y="4760387"/>
              <a:ext cx="1905000" cy="276999"/>
            </a:xfrm>
            <a:prstGeom prst="rect">
              <a:avLst/>
            </a:prstGeom>
            <a:noFill/>
          </p:spPr>
          <p:txBody>
            <a:bodyPr wrap="square" rtlCol="0">
              <a:spAutoFit/>
            </a:bodyPr>
            <a:lstStyle/>
            <a:p>
              <a:pPr algn="ctr"/>
              <a:r>
                <a:rPr lang="zh-CN" altLang="en-US" sz="1200" dirty="0"/>
                <a:t>低压气体放电</a:t>
              </a:r>
            </a:p>
          </p:txBody>
        </p:sp>
        <p:cxnSp>
          <p:nvCxnSpPr>
            <p:cNvPr id="17" name="直接连接符 16">
              <a:extLst>
                <a:ext uri="{FF2B5EF4-FFF2-40B4-BE49-F238E27FC236}">
                  <a16:creationId xmlns:a16="http://schemas.microsoft.com/office/drawing/2014/main" id="{A0AC6FDB-F2D9-83F4-5C7D-41AE4236CCFB}"/>
                </a:ext>
              </a:extLst>
            </p:cNvPr>
            <p:cNvCxnSpPr/>
            <p:nvPr/>
          </p:nvCxnSpPr>
          <p:spPr bwMode="auto">
            <a:xfrm flipH="1">
              <a:off x="3080754" y="4235253"/>
              <a:ext cx="295672" cy="45008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C6AE27BC-D932-9791-F826-868203DF29D3}"/>
                </a:ext>
              </a:extLst>
            </p:cNvPr>
            <p:cNvCxnSpPr>
              <a:cxnSpLocks/>
            </p:cNvCxnSpPr>
            <p:nvPr/>
          </p:nvCxnSpPr>
          <p:spPr bwMode="auto">
            <a:xfrm flipH="1">
              <a:off x="3469357" y="4255295"/>
              <a:ext cx="297748" cy="46614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E516FE06-2F2E-2ABF-62CC-D8023FB206BD}"/>
                </a:ext>
              </a:extLst>
            </p:cNvPr>
            <p:cNvCxnSpPr>
              <a:cxnSpLocks/>
            </p:cNvCxnSpPr>
            <p:nvPr/>
          </p:nvCxnSpPr>
          <p:spPr bwMode="auto">
            <a:xfrm flipH="1">
              <a:off x="3978165" y="4268048"/>
              <a:ext cx="233654" cy="4533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直接连接符 22">
              <a:extLst>
                <a:ext uri="{FF2B5EF4-FFF2-40B4-BE49-F238E27FC236}">
                  <a16:creationId xmlns:a16="http://schemas.microsoft.com/office/drawing/2014/main" id="{454BD1DD-BBD9-1E4A-8CAE-4F4125A2EFEC}"/>
                </a:ext>
              </a:extLst>
            </p:cNvPr>
            <p:cNvCxnSpPr>
              <a:cxnSpLocks/>
            </p:cNvCxnSpPr>
            <p:nvPr/>
          </p:nvCxnSpPr>
          <p:spPr bwMode="auto">
            <a:xfrm flipH="1">
              <a:off x="4422879" y="4261434"/>
              <a:ext cx="233654" cy="4533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8D3D2005-37E9-70A7-45AB-B00E9D409A53}"/>
                </a:ext>
              </a:extLst>
            </p:cNvPr>
            <p:cNvCxnSpPr>
              <a:cxnSpLocks/>
            </p:cNvCxnSpPr>
            <p:nvPr/>
          </p:nvCxnSpPr>
          <p:spPr bwMode="auto">
            <a:xfrm flipH="1">
              <a:off x="4811601" y="4235253"/>
              <a:ext cx="233654" cy="4533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DF5662C2-E4EC-7697-55DC-3F64B088E913}"/>
                </a:ext>
              </a:extLst>
            </p:cNvPr>
            <p:cNvCxnSpPr>
              <a:cxnSpLocks/>
            </p:cNvCxnSpPr>
            <p:nvPr/>
          </p:nvCxnSpPr>
          <p:spPr bwMode="auto">
            <a:xfrm flipH="1">
              <a:off x="5181816" y="4220292"/>
              <a:ext cx="233654" cy="4533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5CB2BD60-2A9E-E2D2-658F-6E5FAA260627}"/>
                </a:ext>
              </a:extLst>
            </p:cNvPr>
            <p:cNvCxnSpPr>
              <a:cxnSpLocks/>
            </p:cNvCxnSpPr>
            <p:nvPr/>
          </p:nvCxnSpPr>
          <p:spPr bwMode="auto">
            <a:xfrm flipH="1">
              <a:off x="5200882" y="4583995"/>
              <a:ext cx="404861" cy="78560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8DD6742F-5318-9735-70F0-AA1C1F41D467}"/>
                </a:ext>
              </a:extLst>
            </p:cNvPr>
            <p:cNvCxnSpPr>
              <a:cxnSpLocks/>
            </p:cNvCxnSpPr>
            <p:nvPr/>
          </p:nvCxnSpPr>
          <p:spPr bwMode="auto">
            <a:xfrm flipH="1">
              <a:off x="4608014" y="5028224"/>
              <a:ext cx="205564" cy="39888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 name="直接连接符 30">
              <a:extLst>
                <a:ext uri="{FF2B5EF4-FFF2-40B4-BE49-F238E27FC236}">
                  <a16:creationId xmlns:a16="http://schemas.microsoft.com/office/drawing/2014/main" id="{18330A2A-94B4-DA4D-564E-F821970E77C2}"/>
                </a:ext>
              </a:extLst>
            </p:cNvPr>
            <p:cNvCxnSpPr>
              <a:cxnSpLocks/>
            </p:cNvCxnSpPr>
            <p:nvPr/>
          </p:nvCxnSpPr>
          <p:spPr bwMode="auto">
            <a:xfrm flipH="1">
              <a:off x="4145232" y="5028224"/>
              <a:ext cx="205564" cy="39888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72" name="直接连接符 28671">
              <a:extLst>
                <a:ext uri="{FF2B5EF4-FFF2-40B4-BE49-F238E27FC236}">
                  <a16:creationId xmlns:a16="http://schemas.microsoft.com/office/drawing/2014/main" id="{2C2BCD7B-BC32-DE63-8391-5D1280B582E5}"/>
                </a:ext>
              </a:extLst>
            </p:cNvPr>
            <p:cNvCxnSpPr>
              <a:cxnSpLocks/>
            </p:cNvCxnSpPr>
            <p:nvPr/>
          </p:nvCxnSpPr>
          <p:spPr bwMode="auto">
            <a:xfrm flipH="1">
              <a:off x="3759073" y="5026156"/>
              <a:ext cx="205564" cy="39888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73" name="直接连接符 28672">
              <a:extLst>
                <a:ext uri="{FF2B5EF4-FFF2-40B4-BE49-F238E27FC236}">
                  <a16:creationId xmlns:a16="http://schemas.microsoft.com/office/drawing/2014/main" id="{9BE77696-FA0D-48A1-0146-9258E25676B8}"/>
                </a:ext>
              </a:extLst>
            </p:cNvPr>
            <p:cNvCxnSpPr>
              <a:cxnSpLocks/>
            </p:cNvCxnSpPr>
            <p:nvPr/>
          </p:nvCxnSpPr>
          <p:spPr bwMode="auto">
            <a:xfrm flipH="1">
              <a:off x="3212613" y="4992972"/>
              <a:ext cx="315247" cy="61171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75" name="直接连接符 28674">
              <a:extLst>
                <a:ext uri="{FF2B5EF4-FFF2-40B4-BE49-F238E27FC236}">
                  <a16:creationId xmlns:a16="http://schemas.microsoft.com/office/drawing/2014/main" id="{486E8F41-12AD-F254-FD0C-3407E469CCB2}"/>
                </a:ext>
              </a:extLst>
            </p:cNvPr>
            <p:cNvCxnSpPr>
              <a:cxnSpLocks/>
            </p:cNvCxnSpPr>
            <p:nvPr/>
          </p:nvCxnSpPr>
          <p:spPr bwMode="auto">
            <a:xfrm flipH="1">
              <a:off x="2987823" y="4861413"/>
              <a:ext cx="214237" cy="41571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79" name="直接连接符 28678">
              <a:extLst>
                <a:ext uri="{FF2B5EF4-FFF2-40B4-BE49-F238E27FC236}">
                  <a16:creationId xmlns:a16="http://schemas.microsoft.com/office/drawing/2014/main" id="{92FE9EAC-115A-7435-2831-167A8902A8D2}"/>
                </a:ext>
              </a:extLst>
            </p:cNvPr>
            <p:cNvCxnSpPr>
              <a:cxnSpLocks/>
            </p:cNvCxnSpPr>
            <p:nvPr/>
          </p:nvCxnSpPr>
          <p:spPr bwMode="auto">
            <a:xfrm flipH="1">
              <a:off x="5430690" y="5369602"/>
              <a:ext cx="154542" cy="299879"/>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8682" name="文本框 28681">
            <a:extLst>
              <a:ext uri="{FF2B5EF4-FFF2-40B4-BE49-F238E27FC236}">
                <a16:creationId xmlns:a16="http://schemas.microsoft.com/office/drawing/2014/main" id="{43213B74-D3D4-13E8-4D05-656BE5523C98}"/>
              </a:ext>
            </a:extLst>
          </p:cNvPr>
          <p:cNvSpPr txBox="1"/>
          <p:nvPr/>
        </p:nvSpPr>
        <p:spPr>
          <a:xfrm>
            <a:off x="5653188" y="4416374"/>
            <a:ext cx="3125427" cy="2031325"/>
          </a:xfrm>
          <a:prstGeom prst="rect">
            <a:avLst/>
          </a:prstGeom>
          <a:noFill/>
        </p:spPr>
        <p:txBody>
          <a:bodyPr wrap="square">
            <a:spAutoFit/>
          </a:bodyPr>
          <a:lstStyle/>
          <a:p>
            <a:pPr algn="just" eaLnBrk="1" latinLnBrk="1" hangingPunct="1"/>
            <a:r>
              <a:rPr lang="zh-CN" altLang="en-US" sz="1800" dirty="0">
                <a:solidFill>
                  <a:srgbClr val="FF0000"/>
                </a:solidFill>
                <a:latin typeface="+mj-lt"/>
                <a:ea typeface="仿宋" panose="02010609060101010101" pitchFamily="49" charset="-122"/>
              </a:rPr>
              <a:t>射频溅射（典型值为</a:t>
            </a:r>
            <a:r>
              <a:rPr lang="en-US" altLang="zh-CN" sz="1800" dirty="0">
                <a:solidFill>
                  <a:srgbClr val="FF0000"/>
                </a:solidFill>
                <a:latin typeface="+mj-lt"/>
                <a:ea typeface="仿宋" panose="02010609060101010101" pitchFamily="49" charset="-122"/>
              </a:rPr>
              <a:t>13.56MHz</a:t>
            </a:r>
            <a:r>
              <a:rPr lang="zh-CN" altLang="en-US" sz="1800" dirty="0">
                <a:solidFill>
                  <a:srgbClr val="FF0000"/>
                </a:solidFill>
                <a:latin typeface="+mj-lt"/>
                <a:ea typeface="仿宋" panose="02010609060101010101" pitchFamily="49" charset="-122"/>
              </a:rPr>
              <a:t>，即对无线传输信号无干扰的频率）优点在于：①既可以溅射金属也可以溅射介质材料；②可以工作在偏压溅射模式；③支持沉积前对衬底的溅射刻蚀。</a:t>
            </a:r>
          </a:p>
        </p:txBody>
      </p:sp>
    </p:spTree>
    <p:extLst>
      <p:ext uri="{BB962C8B-B14F-4D97-AF65-F5344CB8AC3E}">
        <p14:creationId xmlns:p14="http://schemas.microsoft.com/office/powerpoint/2010/main" val="1441124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3C60C-199B-57D8-1C42-E3BAE0680270}"/>
              </a:ext>
            </a:extLst>
          </p:cNvPr>
          <p:cNvSpPr>
            <a:spLocks noGrp="1"/>
          </p:cNvSpPr>
          <p:nvPr>
            <p:ph type="title"/>
          </p:nvPr>
        </p:nvSpPr>
        <p:spPr/>
        <p:txBody>
          <a:bodyPr/>
          <a:lstStyle/>
          <a:p>
            <a:r>
              <a:rPr lang="zh-CN" altLang="en-US" dirty="0"/>
              <a:t>不同溅射方式对比</a:t>
            </a:r>
          </a:p>
        </p:txBody>
      </p:sp>
      <p:sp>
        <p:nvSpPr>
          <p:cNvPr id="4" name="页脚占位符 3">
            <a:extLst>
              <a:ext uri="{FF2B5EF4-FFF2-40B4-BE49-F238E27FC236}">
                <a16:creationId xmlns:a16="http://schemas.microsoft.com/office/drawing/2014/main" id="{E7869BF1-38F2-6D62-0F19-7E7F21775C0B}"/>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5" name="灯片编号占位符 4">
            <a:extLst>
              <a:ext uri="{FF2B5EF4-FFF2-40B4-BE49-F238E27FC236}">
                <a16:creationId xmlns:a16="http://schemas.microsoft.com/office/drawing/2014/main" id="{712C9C96-4C9D-2374-3A7A-8845E06950DF}"/>
              </a:ext>
            </a:extLst>
          </p:cNvPr>
          <p:cNvSpPr>
            <a:spLocks noGrp="1"/>
          </p:cNvSpPr>
          <p:nvPr>
            <p:ph type="sldNum" sz="quarter" idx="12"/>
          </p:nvPr>
        </p:nvSpPr>
        <p:spPr/>
        <p:txBody>
          <a:bodyPr/>
          <a:lstStyle/>
          <a:p>
            <a:pPr>
              <a:defRPr/>
            </a:pPr>
            <a:fld id="{BFC8BF22-C973-47B9-A579-88561D27B44E}" type="slidenum">
              <a:rPr lang="en-US" altLang="zh-CN" smtClean="0"/>
              <a:pPr>
                <a:defRPr/>
              </a:pPr>
              <a:t>42</a:t>
            </a:fld>
            <a:endParaRPr lang="en-US" altLang="zh-CN"/>
          </a:p>
        </p:txBody>
      </p:sp>
      <p:graphicFrame>
        <p:nvGraphicFramePr>
          <p:cNvPr id="6" name="表格 6">
            <a:extLst>
              <a:ext uri="{FF2B5EF4-FFF2-40B4-BE49-F238E27FC236}">
                <a16:creationId xmlns:a16="http://schemas.microsoft.com/office/drawing/2014/main" id="{F781D273-1C3D-A4FD-FBC9-3FBDA30528A2}"/>
              </a:ext>
            </a:extLst>
          </p:cNvPr>
          <p:cNvGraphicFramePr>
            <a:graphicFrameLocks noGrp="1"/>
          </p:cNvGraphicFramePr>
          <p:nvPr>
            <p:extLst>
              <p:ext uri="{D42A27DB-BD31-4B8C-83A1-F6EECF244321}">
                <p14:modId xmlns:p14="http://schemas.microsoft.com/office/powerpoint/2010/main" val="4279483787"/>
              </p:ext>
            </p:extLst>
          </p:nvPr>
        </p:nvGraphicFramePr>
        <p:xfrm>
          <a:off x="179511" y="2552700"/>
          <a:ext cx="8784977" cy="17526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198763045"/>
                    </a:ext>
                  </a:extLst>
                </a:gridCol>
                <a:gridCol w="1152128">
                  <a:extLst>
                    <a:ext uri="{9D8B030D-6E8A-4147-A177-3AD203B41FA5}">
                      <a16:colId xmlns:a16="http://schemas.microsoft.com/office/drawing/2014/main" val="226438584"/>
                    </a:ext>
                  </a:extLst>
                </a:gridCol>
                <a:gridCol w="1440160">
                  <a:extLst>
                    <a:ext uri="{9D8B030D-6E8A-4147-A177-3AD203B41FA5}">
                      <a16:colId xmlns:a16="http://schemas.microsoft.com/office/drawing/2014/main" val="4030868456"/>
                    </a:ext>
                  </a:extLst>
                </a:gridCol>
                <a:gridCol w="1440160">
                  <a:extLst>
                    <a:ext uri="{9D8B030D-6E8A-4147-A177-3AD203B41FA5}">
                      <a16:colId xmlns:a16="http://schemas.microsoft.com/office/drawing/2014/main" val="1697530348"/>
                    </a:ext>
                  </a:extLst>
                </a:gridCol>
                <a:gridCol w="1800200">
                  <a:extLst>
                    <a:ext uri="{9D8B030D-6E8A-4147-A177-3AD203B41FA5}">
                      <a16:colId xmlns:a16="http://schemas.microsoft.com/office/drawing/2014/main" val="117589742"/>
                    </a:ext>
                  </a:extLst>
                </a:gridCol>
                <a:gridCol w="1368153">
                  <a:extLst>
                    <a:ext uri="{9D8B030D-6E8A-4147-A177-3AD203B41FA5}">
                      <a16:colId xmlns:a16="http://schemas.microsoft.com/office/drawing/2014/main" val="2865365125"/>
                    </a:ext>
                  </a:extLst>
                </a:gridCol>
              </a:tblGrid>
              <a:tr h="370840">
                <a:tc>
                  <a:txBody>
                    <a:bodyPr/>
                    <a:lstStyle/>
                    <a:p>
                      <a:r>
                        <a:rPr lang="zh-CN" altLang="en-US" dirty="0"/>
                        <a:t>溅射方式</a:t>
                      </a:r>
                    </a:p>
                  </a:txBody>
                  <a:tcPr anchor="ctr"/>
                </a:tc>
                <a:tc>
                  <a:txBody>
                    <a:bodyPr/>
                    <a:lstStyle/>
                    <a:p>
                      <a:r>
                        <a:rPr lang="zh-CN" altLang="en-US" dirty="0"/>
                        <a:t>溅射气压</a:t>
                      </a:r>
                      <a:endParaRPr lang="en-US" altLang="zh-CN" dirty="0"/>
                    </a:p>
                    <a:p>
                      <a:pPr algn="ctr"/>
                      <a:r>
                        <a:rPr lang="en-US" altLang="zh-CN" dirty="0"/>
                        <a:t>Pa</a:t>
                      </a:r>
                      <a:endParaRPr lang="zh-CN" altLang="en-US" dirty="0"/>
                    </a:p>
                  </a:txBody>
                  <a:tcPr anchor="ctr"/>
                </a:tc>
                <a:tc>
                  <a:txBody>
                    <a:bodyPr/>
                    <a:lstStyle/>
                    <a:p>
                      <a:r>
                        <a:rPr lang="zh-CN" altLang="en-US" dirty="0"/>
                        <a:t>溅射靶电压</a:t>
                      </a:r>
                      <a:endParaRPr lang="en-US" altLang="zh-CN" dirty="0"/>
                    </a:p>
                    <a:p>
                      <a:pPr algn="ctr"/>
                      <a:r>
                        <a:rPr lang="en-US" altLang="zh-CN" dirty="0"/>
                        <a:t>V</a:t>
                      </a:r>
                      <a:endParaRPr lang="zh-CN" altLang="en-US" dirty="0"/>
                    </a:p>
                  </a:txBody>
                  <a:tcPr anchor="ctr"/>
                </a:tc>
                <a:tc>
                  <a:txBody>
                    <a:bodyPr/>
                    <a:lstStyle/>
                    <a:p>
                      <a:pPr algn="ctr"/>
                      <a:r>
                        <a:rPr lang="zh-CN" altLang="en-US" dirty="0"/>
                        <a:t>靶电流密度</a:t>
                      </a:r>
                      <a:endParaRPr lang="en-US" altLang="zh-CN" dirty="0"/>
                    </a:p>
                    <a:p>
                      <a:pPr algn="ctr"/>
                      <a:r>
                        <a:rPr lang="en-US" altLang="zh-CN" dirty="0"/>
                        <a:t>mA/cm</a:t>
                      </a:r>
                      <a:r>
                        <a:rPr lang="en-US" altLang="zh-CN" baseline="30000" dirty="0"/>
                        <a:t>2</a:t>
                      </a:r>
                      <a:endParaRPr lang="zh-CN" altLang="en-US" baseline="30000" dirty="0"/>
                    </a:p>
                  </a:txBody>
                  <a:tcPr anchor="ctr"/>
                </a:tc>
                <a:tc>
                  <a:txBody>
                    <a:bodyPr/>
                    <a:lstStyle/>
                    <a:p>
                      <a:pPr algn="ctr"/>
                      <a:r>
                        <a:rPr lang="zh-CN" altLang="en-US" dirty="0"/>
                        <a:t>薄膜沉积速率</a:t>
                      </a:r>
                      <a:endParaRPr lang="en-US" altLang="zh-CN" dirty="0"/>
                    </a:p>
                    <a:p>
                      <a:pPr algn="ctr"/>
                      <a:r>
                        <a:rPr lang="en-US" altLang="zh-CN" dirty="0"/>
                        <a:t>mm/min</a:t>
                      </a:r>
                      <a:endParaRPr lang="zh-CN" altLang="en-US" dirty="0"/>
                    </a:p>
                  </a:txBody>
                  <a:tcPr anchor="ctr"/>
                </a:tc>
                <a:tc>
                  <a:txBody>
                    <a:bodyPr/>
                    <a:lstStyle/>
                    <a:p>
                      <a:r>
                        <a:rPr lang="zh-CN" altLang="en-US" dirty="0"/>
                        <a:t>薄膜种类</a:t>
                      </a:r>
                    </a:p>
                  </a:txBody>
                  <a:tcPr anchor="ctr"/>
                </a:tc>
                <a:extLst>
                  <a:ext uri="{0D108BD9-81ED-4DB2-BD59-A6C34878D82A}">
                    <a16:rowId xmlns:a16="http://schemas.microsoft.com/office/drawing/2014/main" val="123722288"/>
                  </a:ext>
                </a:extLst>
              </a:tr>
              <a:tr h="370840">
                <a:tc>
                  <a:txBody>
                    <a:bodyPr/>
                    <a:lstStyle/>
                    <a:p>
                      <a:r>
                        <a:rPr lang="zh-CN" altLang="en-US" dirty="0"/>
                        <a:t>直流溅射</a:t>
                      </a:r>
                    </a:p>
                  </a:txBody>
                  <a:tcPr/>
                </a:tc>
                <a:tc>
                  <a:txBody>
                    <a:bodyPr/>
                    <a:lstStyle/>
                    <a:p>
                      <a:pPr algn="ctr"/>
                      <a:r>
                        <a:rPr lang="en-US" altLang="zh-CN" dirty="0"/>
                        <a:t>8-14</a:t>
                      </a:r>
                      <a:endParaRPr lang="zh-CN" altLang="en-US" dirty="0"/>
                    </a:p>
                  </a:txBody>
                  <a:tcPr/>
                </a:tc>
                <a:tc>
                  <a:txBody>
                    <a:bodyPr/>
                    <a:lstStyle/>
                    <a:p>
                      <a:pPr algn="ctr"/>
                      <a:r>
                        <a:rPr lang="en-US" altLang="zh-CN" dirty="0"/>
                        <a:t>3000</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0.1</a:t>
                      </a:r>
                      <a:endParaRPr lang="zh-CN" altLang="en-US" dirty="0"/>
                    </a:p>
                  </a:txBody>
                  <a:tcPr/>
                </a:tc>
                <a:tc>
                  <a:txBody>
                    <a:bodyPr/>
                    <a:lstStyle/>
                    <a:p>
                      <a:pPr algn="ctr"/>
                      <a:r>
                        <a:rPr lang="zh-CN" altLang="en-US" dirty="0"/>
                        <a:t>金属</a:t>
                      </a:r>
                    </a:p>
                  </a:txBody>
                  <a:tcPr/>
                </a:tc>
                <a:extLst>
                  <a:ext uri="{0D108BD9-81ED-4DB2-BD59-A6C34878D82A}">
                    <a16:rowId xmlns:a16="http://schemas.microsoft.com/office/drawing/2014/main" val="386223012"/>
                  </a:ext>
                </a:extLst>
              </a:tr>
              <a:tr h="370840">
                <a:tc>
                  <a:txBody>
                    <a:bodyPr/>
                    <a:lstStyle/>
                    <a:p>
                      <a:r>
                        <a:rPr lang="zh-CN" altLang="en-US" dirty="0"/>
                        <a:t>直流磁控溅射</a:t>
                      </a:r>
                    </a:p>
                  </a:txBody>
                  <a:tcPr/>
                </a:tc>
                <a:tc>
                  <a:txBody>
                    <a:bodyPr/>
                    <a:lstStyle/>
                    <a:p>
                      <a:pPr algn="ctr"/>
                      <a:r>
                        <a:rPr lang="en-US" altLang="zh-CN" dirty="0"/>
                        <a:t>0.5</a:t>
                      </a:r>
                      <a:endParaRPr lang="zh-CN" altLang="en-US" dirty="0"/>
                    </a:p>
                  </a:txBody>
                  <a:tcPr/>
                </a:tc>
                <a:tc>
                  <a:txBody>
                    <a:bodyPr/>
                    <a:lstStyle/>
                    <a:p>
                      <a:pPr algn="ctr"/>
                      <a:r>
                        <a:rPr lang="en-US" altLang="zh-CN" dirty="0"/>
                        <a:t>600</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2</a:t>
                      </a:r>
                      <a:endParaRPr lang="zh-CN" altLang="en-US" dirty="0"/>
                    </a:p>
                  </a:txBody>
                  <a:tcPr/>
                </a:tc>
                <a:tc>
                  <a:txBody>
                    <a:bodyPr/>
                    <a:lstStyle/>
                    <a:p>
                      <a:pPr algn="ctr"/>
                      <a:r>
                        <a:rPr lang="zh-CN" altLang="en-US" dirty="0"/>
                        <a:t>金属</a:t>
                      </a:r>
                    </a:p>
                  </a:txBody>
                  <a:tcPr/>
                </a:tc>
                <a:extLst>
                  <a:ext uri="{0D108BD9-81ED-4DB2-BD59-A6C34878D82A}">
                    <a16:rowId xmlns:a16="http://schemas.microsoft.com/office/drawing/2014/main" val="3954328589"/>
                  </a:ext>
                </a:extLst>
              </a:tr>
              <a:tr h="370840">
                <a:tc>
                  <a:txBody>
                    <a:bodyPr/>
                    <a:lstStyle/>
                    <a:p>
                      <a:r>
                        <a:rPr lang="zh-CN" altLang="en-US" dirty="0"/>
                        <a:t>射频磁控溅射</a:t>
                      </a:r>
                    </a:p>
                  </a:txBody>
                  <a:tcPr/>
                </a:tc>
                <a:tc>
                  <a:txBody>
                    <a:bodyPr/>
                    <a:lstStyle/>
                    <a:p>
                      <a:pPr algn="ctr"/>
                      <a:r>
                        <a:rPr lang="en-US" altLang="zh-CN" dirty="0"/>
                        <a:t>1</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0.5</a:t>
                      </a:r>
                      <a:endParaRPr lang="zh-CN" altLang="en-US" dirty="0"/>
                    </a:p>
                  </a:txBody>
                  <a:tcPr/>
                </a:tc>
                <a:tc>
                  <a:txBody>
                    <a:bodyPr/>
                    <a:lstStyle/>
                    <a:p>
                      <a:pPr algn="ctr"/>
                      <a:r>
                        <a:rPr lang="zh-CN" altLang="en-US" dirty="0"/>
                        <a:t>介质、金属</a:t>
                      </a:r>
                    </a:p>
                  </a:txBody>
                  <a:tcPr/>
                </a:tc>
                <a:extLst>
                  <a:ext uri="{0D108BD9-81ED-4DB2-BD59-A6C34878D82A}">
                    <a16:rowId xmlns:a16="http://schemas.microsoft.com/office/drawing/2014/main" val="1661001738"/>
                  </a:ext>
                </a:extLst>
              </a:tr>
            </a:tbl>
          </a:graphicData>
        </a:graphic>
      </p:graphicFrame>
      <p:sp>
        <p:nvSpPr>
          <p:cNvPr id="8" name="文本框 7">
            <a:extLst>
              <a:ext uri="{FF2B5EF4-FFF2-40B4-BE49-F238E27FC236}">
                <a16:creationId xmlns:a16="http://schemas.microsoft.com/office/drawing/2014/main" id="{C0B75B1F-9BB6-1D47-CA19-21ECA8356D98}"/>
              </a:ext>
            </a:extLst>
          </p:cNvPr>
          <p:cNvSpPr txBox="1"/>
          <p:nvPr/>
        </p:nvSpPr>
        <p:spPr>
          <a:xfrm>
            <a:off x="477643" y="4581128"/>
            <a:ext cx="8208590" cy="830997"/>
          </a:xfrm>
          <a:prstGeom prst="rect">
            <a:avLst/>
          </a:prstGeom>
          <a:noFill/>
        </p:spPr>
        <p:txBody>
          <a:bodyPr wrap="square">
            <a:spAutoFit/>
          </a:bodyPr>
          <a:lstStyle/>
          <a:p>
            <a:r>
              <a:rPr lang="zh-CN" altLang="en-US" dirty="0"/>
              <a:t>直流溅射已经很少用了，磁控溅射应用非常广泛，而对于陶瓷靶材等非金属靶材，一般采用射频溅射</a:t>
            </a:r>
          </a:p>
        </p:txBody>
      </p:sp>
    </p:spTree>
    <p:extLst>
      <p:ext uri="{BB962C8B-B14F-4D97-AF65-F5344CB8AC3E}">
        <p14:creationId xmlns:p14="http://schemas.microsoft.com/office/powerpoint/2010/main" val="3617625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eaLnBrk="1" hangingPunct="1"/>
            <a:r>
              <a:rPr lang="en-US" altLang="zh-CN" dirty="0">
                <a:solidFill>
                  <a:schemeClr val="tx1"/>
                </a:solidFill>
              </a:rPr>
              <a:t>9.5 </a:t>
            </a:r>
            <a:r>
              <a:rPr lang="zh-CN" altLang="en-US" dirty="0">
                <a:solidFill>
                  <a:schemeClr val="tx1"/>
                </a:solidFill>
              </a:rPr>
              <a:t>减薄、磨片与解理</a:t>
            </a:r>
          </a:p>
        </p:txBody>
      </p:sp>
      <p:sp>
        <p:nvSpPr>
          <p:cNvPr id="30726" name="Rectangle 3"/>
          <p:cNvSpPr>
            <a:spLocks noGrp="1" noChangeArrowheads="1"/>
          </p:cNvSpPr>
          <p:nvPr>
            <p:ph type="body" idx="1"/>
          </p:nvPr>
        </p:nvSpPr>
        <p:spPr>
          <a:xfrm>
            <a:off x="685800" y="1772816"/>
            <a:ext cx="7772400" cy="4114800"/>
          </a:xfrm>
        </p:spPr>
        <p:txBody>
          <a:bodyPr/>
          <a:lstStyle/>
          <a:p>
            <a:pPr algn="just" eaLnBrk="1" hangingPunct="1"/>
            <a:r>
              <a:rPr lang="zh-CN" altLang="en-US" sz="2800" dirty="0"/>
              <a:t>最后的晶片厚度要求大约</a:t>
            </a:r>
            <a:r>
              <a:rPr lang="en-US" altLang="zh-CN" sz="2800" dirty="0"/>
              <a:t>100</a:t>
            </a:r>
            <a:r>
              <a:rPr lang="en-US" altLang="zh-CN" sz="2800" dirty="0">
                <a:sym typeface="Symbol" pitchFamily="18" charset="2"/>
              </a:rPr>
              <a:t></a:t>
            </a:r>
            <a:r>
              <a:rPr lang="en-US" altLang="zh-CN" sz="2800" dirty="0"/>
              <a:t>m</a:t>
            </a:r>
            <a:r>
              <a:rPr lang="zh-CN" altLang="en-US" sz="2800" dirty="0"/>
              <a:t>左右，所以需要进行磨片减薄。研磨实质上就是在一定的压力作用下，使晶片不断与外加磨料进行重复的机械摩擦过程</a:t>
            </a:r>
          </a:p>
          <a:p>
            <a:pPr algn="just" eaLnBrk="1" hangingPunct="1"/>
            <a:r>
              <a:rPr lang="zh-CN" altLang="en-US" sz="2800" dirty="0"/>
              <a:t>光电子器件对端面的质量要求较高，我们一般采用解理的办法，端面是解理晶面，非常平整</a:t>
            </a:r>
          </a:p>
        </p:txBody>
      </p:sp>
      <p:sp>
        <p:nvSpPr>
          <p:cNvPr id="2" name="页脚占位符 1">
            <a:extLst>
              <a:ext uri="{FF2B5EF4-FFF2-40B4-BE49-F238E27FC236}">
                <a16:creationId xmlns:a16="http://schemas.microsoft.com/office/drawing/2014/main" id="{4E0477AB-C08B-4A4F-9CDC-EBAD841B96D8}"/>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4258D517-8D37-487C-9296-574DF37A3B87}"/>
              </a:ext>
            </a:extLst>
          </p:cNvPr>
          <p:cNvSpPr>
            <a:spLocks noGrp="1"/>
          </p:cNvSpPr>
          <p:nvPr>
            <p:ph type="sldNum" sz="quarter" idx="12"/>
          </p:nvPr>
        </p:nvSpPr>
        <p:spPr/>
        <p:txBody>
          <a:bodyPr/>
          <a:lstStyle/>
          <a:p>
            <a:pPr>
              <a:defRPr/>
            </a:pPr>
            <a:fld id="{BFC8BF22-C973-47B9-A579-88561D27B44E}" type="slidenum">
              <a:rPr lang="en-US" altLang="zh-CN" smtClean="0"/>
              <a:pPr>
                <a:defRPr/>
              </a:pPr>
              <a:t>43</a:t>
            </a:fld>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en-US" altLang="zh-CN" dirty="0">
                <a:solidFill>
                  <a:schemeClr val="tx1"/>
                </a:solidFill>
              </a:rPr>
              <a:t>9.6 </a:t>
            </a:r>
            <a:r>
              <a:rPr lang="zh-CN" altLang="en-US" dirty="0">
                <a:solidFill>
                  <a:schemeClr val="tx1"/>
                </a:solidFill>
              </a:rPr>
              <a:t>芯片测试</a:t>
            </a:r>
          </a:p>
        </p:txBody>
      </p:sp>
      <p:sp>
        <p:nvSpPr>
          <p:cNvPr id="31750" name="Rectangle 3"/>
          <p:cNvSpPr>
            <a:spLocks noGrp="1" noChangeArrowheads="1"/>
          </p:cNvSpPr>
          <p:nvPr>
            <p:ph type="body" idx="1"/>
          </p:nvPr>
        </p:nvSpPr>
        <p:spPr>
          <a:xfrm>
            <a:off x="685800" y="1772816"/>
            <a:ext cx="7772400" cy="4114800"/>
          </a:xfrm>
        </p:spPr>
        <p:txBody>
          <a:bodyPr/>
          <a:lstStyle/>
          <a:p>
            <a:pPr algn="just" eaLnBrk="1" hangingPunct="1"/>
            <a:r>
              <a:rPr lang="zh-CN" altLang="en-US" sz="2800" dirty="0"/>
              <a:t>管芯测试主要有电流－电压曲线、电流－光功率曲线、光谱测试等</a:t>
            </a:r>
          </a:p>
          <a:p>
            <a:pPr algn="just" eaLnBrk="1" hangingPunct="1"/>
            <a:r>
              <a:rPr lang="zh-CN" altLang="en-US" sz="2800" dirty="0"/>
              <a:t>电流－电压曲线反映管芯的电学性能，半导体激光器、放大器、</a:t>
            </a:r>
            <a:r>
              <a:rPr lang="en-US" altLang="zh-CN" sz="2800" dirty="0"/>
              <a:t>LED</a:t>
            </a:r>
            <a:r>
              <a:rPr lang="zh-CN" altLang="en-US" sz="2800" dirty="0"/>
              <a:t>等一般表现为二极管特性。</a:t>
            </a:r>
          </a:p>
          <a:p>
            <a:pPr algn="just" eaLnBrk="1" hangingPunct="1"/>
            <a:r>
              <a:rPr lang="zh-CN" altLang="en-US" sz="2800" dirty="0"/>
              <a:t>电流－光功率特性主要用以测试激光器和</a:t>
            </a:r>
            <a:r>
              <a:rPr lang="en-US" altLang="zh-CN" sz="2800" dirty="0"/>
              <a:t>LED</a:t>
            </a:r>
            <a:r>
              <a:rPr lang="zh-CN" altLang="en-US" sz="2800" dirty="0"/>
              <a:t>的发光特性</a:t>
            </a:r>
          </a:p>
          <a:p>
            <a:pPr algn="just" eaLnBrk="1" hangingPunct="1"/>
            <a:r>
              <a:rPr lang="zh-CN" altLang="en-US" sz="2800" dirty="0"/>
              <a:t>光谱测试用频谱分析仪测试器件输出光</a:t>
            </a:r>
          </a:p>
        </p:txBody>
      </p:sp>
      <p:sp>
        <p:nvSpPr>
          <p:cNvPr id="2" name="页脚占位符 1">
            <a:extLst>
              <a:ext uri="{FF2B5EF4-FFF2-40B4-BE49-F238E27FC236}">
                <a16:creationId xmlns:a16="http://schemas.microsoft.com/office/drawing/2014/main" id="{0029A9FF-9F13-43A2-8178-6A4010ACDBA6}"/>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32DA74B3-AE2E-40A3-BED2-3C9F73402A59}"/>
              </a:ext>
            </a:extLst>
          </p:cNvPr>
          <p:cNvSpPr>
            <a:spLocks noGrp="1"/>
          </p:cNvSpPr>
          <p:nvPr>
            <p:ph type="sldNum" sz="quarter" idx="12"/>
          </p:nvPr>
        </p:nvSpPr>
        <p:spPr/>
        <p:txBody>
          <a:bodyPr/>
          <a:lstStyle/>
          <a:p>
            <a:pPr>
              <a:defRPr/>
            </a:pPr>
            <a:fld id="{BFC8BF22-C973-47B9-A579-88561D27B44E}" type="slidenum">
              <a:rPr lang="en-US" altLang="zh-CN" smtClean="0"/>
              <a:pPr>
                <a:defRPr/>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5" descr="Fig.5\10-Butt4PI(Paper).WMF"/>
          <p:cNvPicPr>
            <a:picLocks noChangeAspect="1" noChangeArrowheads="1"/>
          </p:cNvPicPr>
          <p:nvPr/>
        </p:nvPicPr>
        <p:blipFill>
          <a:blip r:embed="rId2" cstate="print"/>
          <a:srcRect/>
          <a:stretch>
            <a:fillRect/>
          </a:stretch>
        </p:blipFill>
        <p:spPr bwMode="auto">
          <a:xfrm>
            <a:off x="2667000" y="1181100"/>
            <a:ext cx="3810000" cy="4800600"/>
          </a:xfrm>
          <a:prstGeom prst="rect">
            <a:avLst/>
          </a:prstGeom>
          <a:noFill/>
          <a:ln w="9525">
            <a:noFill/>
            <a:miter lim="800000"/>
            <a:headEnd/>
            <a:tailEnd/>
          </a:ln>
        </p:spPr>
      </p:pic>
      <p:sp>
        <p:nvSpPr>
          <p:cNvPr id="32773" name="Rectangle 2"/>
          <p:cNvSpPr>
            <a:spLocks noGrp="1" noChangeArrowheads="1"/>
          </p:cNvSpPr>
          <p:nvPr>
            <p:ph type="title"/>
          </p:nvPr>
        </p:nvSpPr>
        <p:spPr/>
        <p:txBody>
          <a:bodyPr/>
          <a:lstStyle/>
          <a:p>
            <a:pPr eaLnBrk="1" hangingPunct="1"/>
            <a:r>
              <a:rPr lang="en-US" altLang="zh-CN" dirty="0">
                <a:solidFill>
                  <a:schemeClr val="tx1"/>
                </a:solidFill>
              </a:rPr>
              <a:t>9.6 </a:t>
            </a:r>
            <a:r>
              <a:rPr lang="zh-CN" altLang="en-US" dirty="0">
                <a:solidFill>
                  <a:schemeClr val="tx1"/>
                </a:solidFill>
              </a:rPr>
              <a:t>芯片测试</a:t>
            </a:r>
          </a:p>
        </p:txBody>
      </p:sp>
      <p:sp>
        <p:nvSpPr>
          <p:cNvPr id="32775" name="Text Box 6"/>
          <p:cNvSpPr txBox="1">
            <a:spLocks noChangeArrowheads="1"/>
          </p:cNvSpPr>
          <p:nvPr/>
        </p:nvSpPr>
        <p:spPr bwMode="auto">
          <a:xfrm>
            <a:off x="2764532" y="5848290"/>
            <a:ext cx="3614936" cy="400110"/>
          </a:xfrm>
          <a:prstGeom prst="rect">
            <a:avLst/>
          </a:prstGeom>
          <a:noFill/>
          <a:ln w="9525">
            <a:noFill/>
            <a:miter lim="800000"/>
            <a:headEnd/>
            <a:tailEnd/>
          </a:ln>
        </p:spPr>
        <p:txBody>
          <a:bodyPr wrap="square">
            <a:spAutoFit/>
          </a:bodyPr>
          <a:lstStyle/>
          <a:p>
            <a:pPr algn="ctr">
              <a:spcBef>
                <a:spcPct val="50000"/>
              </a:spcBef>
            </a:pPr>
            <a:r>
              <a:rPr lang="zh-CN" altLang="en-US" sz="2000" dirty="0"/>
              <a:t>一个集成光源器件的</a:t>
            </a:r>
            <a:r>
              <a:rPr lang="en-US" altLang="zh-CN" sz="2000" dirty="0"/>
              <a:t>I-L</a:t>
            </a:r>
            <a:r>
              <a:rPr lang="zh-CN" altLang="en-US" sz="2000" dirty="0"/>
              <a:t>曲线</a:t>
            </a:r>
          </a:p>
        </p:txBody>
      </p:sp>
      <p:sp>
        <p:nvSpPr>
          <p:cNvPr id="2" name="页脚占位符 1">
            <a:extLst>
              <a:ext uri="{FF2B5EF4-FFF2-40B4-BE49-F238E27FC236}">
                <a16:creationId xmlns:a16="http://schemas.microsoft.com/office/drawing/2014/main" id="{AA61859C-5B3D-4B28-AC43-36D24E361CA9}"/>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9077F431-E9DA-43A9-BCE7-27212AEA4886}"/>
              </a:ext>
            </a:extLst>
          </p:cNvPr>
          <p:cNvSpPr>
            <a:spLocks noGrp="1"/>
          </p:cNvSpPr>
          <p:nvPr>
            <p:ph type="sldNum" sz="quarter" idx="12"/>
          </p:nvPr>
        </p:nvSpPr>
        <p:spPr/>
        <p:txBody>
          <a:bodyPr/>
          <a:lstStyle/>
          <a:p>
            <a:pPr>
              <a:defRPr/>
            </a:pPr>
            <a:fld id="{BFC8BF22-C973-47B9-A579-88561D27B44E}" type="slidenum">
              <a:rPr lang="en-US" altLang="zh-CN" smtClean="0"/>
              <a:pPr>
                <a:defRPr/>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en-US" altLang="zh-CN" dirty="0">
                <a:solidFill>
                  <a:schemeClr val="tx1"/>
                </a:solidFill>
              </a:rPr>
              <a:t>9.6 </a:t>
            </a:r>
            <a:r>
              <a:rPr lang="zh-CN" altLang="en-US" dirty="0">
                <a:solidFill>
                  <a:schemeClr val="tx1"/>
                </a:solidFill>
              </a:rPr>
              <a:t>芯片测试</a:t>
            </a:r>
          </a:p>
        </p:txBody>
      </p:sp>
      <p:pic>
        <p:nvPicPr>
          <p:cNvPr id="33798" name="Picture 4" descr="Fig.4\Fig4.12(c).bmp"/>
          <p:cNvPicPr>
            <a:picLocks noChangeAspect="1" noChangeArrowheads="1"/>
          </p:cNvPicPr>
          <p:nvPr/>
        </p:nvPicPr>
        <p:blipFill>
          <a:blip r:embed="rId2" cstate="print"/>
          <a:srcRect/>
          <a:stretch>
            <a:fillRect/>
          </a:stretch>
        </p:blipFill>
        <p:spPr bwMode="auto">
          <a:xfrm>
            <a:off x="1866900" y="1606609"/>
            <a:ext cx="5410200" cy="4116388"/>
          </a:xfrm>
          <a:prstGeom prst="rect">
            <a:avLst/>
          </a:prstGeom>
          <a:noFill/>
          <a:ln w="9525">
            <a:noFill/>
            <a:miter lim="800000"/>
            <a:headEnd/>
            <a:tailEnd/>
          </a:ln>
        </p:spPr>
      </p:pic>
      <p:sp>
        <p:nvSpPr>
          <p:cNvPr id="33799" name="Text Box 5"/>
          <p:cNvSpPr txBox="1">
            <a:spLocks noChangeArrowheads="1"/>
          </p:cNvSpPr>
          <p:nvPr/>
        </p:nvSpPr>
        <p:spPr bwMode="auto">
          <a:xfrm>
            <a:off x="2423964" y="5848290"/>
            <a:ext cx="4296072" cy="400110"/>
          </a:xfrm>
          <a:prstGeom prst="rect">
            <a:avLst/>
          </a:prstGeom>
          <a:noFill/>
          <a:ln w="9525">
            <a:noFill/>
            <a:miter lim="800000"/>
            <a:headEnd/>
            <a:tailEnd/>
          </a:ln>
        </p:spPr>
        <p:txBody>
          <a:bodyPr wrap="square">
            <a:spAutoFit/>
          </a:bodyPr>
          <a:lstStyle/>
          <a:p>
            <a:pPr algn="ctr">
              <a:spcBef>
                <a:spcPct val="50000"/>
              </a:spcBef>
            </a:pPr>
            <a:r>
              <a:rPr lang="zh-CN" altLang="en-US" sz="2000" dirty="0"/>
              <a:t>一个</a:t>
            </a:r>
            <a:r>
              <a:rPr lang="en-US" altLang="zh-CN" sz="2000" dirty="0"/>
              <a:t>DFB</a:t>
            </a:r>
            <a:r>
              <a:rPr lang="zh-CN" altLang="en-US" sz="2000" dirty="0"/>
              <a:t>激光器的激射光谱</a:t>
            </a:r>
          </a:p>
        </p:txBody>
      </p:sp>
      <p:sp>
        <p:nvSpPr>
          <p:cNvPr id="2" name="页脚占位符 1">
            <a:extLst>
              <a:ext uri="{FF2B5EF4-FFF2-40B4-BE49-F238E27FC236}">
                <a16:creationId xmlns:a16="http://schemas.microsoft.com/office/drawing/2014/main" id="{1227C8E5-391B-4A05-855A-5B5E0B0358A2}"/>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9F3B6E3F-28D1-4723-A7C0-0DD9F4ABD586}"/>
              </a:ext>
            </a:extLst>
          </p:cNvPr>
          <p:cNvSpPr>
            <a:spLocks noGrp="1"/>
          </p:cNvSpPr>
          <p:nvPr>
            <p:ph type="sldNum" sz="quarter" idx="12"/>
          </p:nvPr>
        </p:nvSpPr>
        <p:spPr/>
        <p:txBody>
          <a:bodyPr/>
          <a:lstStyle/>
          <a:p>
            <a:pPr>
              <a:defRPr/>
            </a:pPr>
            <a:fld id="{BFC8BF22-C973-47B9-A579-88561D27B44E}" type="slidenum">
              <a:rPr lang="en-US" altLang="zh-CN" smtClean="0"/>
              <a:pPr>
                <a:defRPr/>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152400"/>
            <a:ext cx="7772400" cy="1143000"/>
          </a:xfrm>
        </p:spPr>
        <p:txBody>
          <a:bodyPr/>
          <a:lstStyle/>
          <a:p>
            <a:pPr eaLnBrk="1" hangingPunct="1"/>
            <a:r>
              <a:rPr lang="en-US" altLang="zh-CN" dirty="0">
                <a:solidFill>
                  <a:schemeClr val="tx1"/>
                </a:solidFill>
              </a:rPr>
              <a:t>9.7 </a:t>
            </a:r>
            <a:r>
              <a:rPr lang="zh-CN" altLang="en-US" dirty="0">
                <a:solidFill>
                  <a:schemeClr val="tx1"/>
                </a:solidFill>
              </a:rPr>
              <a:t>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47</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1295400"/>
            <a:ext cx="8811884" cy="5016758"/>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一般把能够实现光电</a:t>
            </a:r>
            <a:r>
              <a:rPr lang="en-US" altLang="zh-CN" sz="2000" dirty="0"/>
              <a:t>(O/E)</a:t>
            </a:r>
            <a:r>
              <a:rPr lang="zh-CN" altLang="en-US" sz="2000" dirty="0"/>
              <a:t>转换或者电光</a:t>
            </a:r>
            <a:r>
              <a:rPr lang="en-US" altLang="zh-CN" sz="2000" dirty="0"/>
              <a:t>(E/O)</a:t>
            </a:r>
            <a:r>
              <a:rPr lang="zh-CN" altLang="en-US" sz="2000" dirty="0"/>
              <a:t>转换的器件叫做有源光电子器件，在光通信系统中，常用的光电子器件可以分为：</a:t>
            </a:r>
            <a:r>
              <a:rPr lang="zh-CN" altLang="en-US" sz="2000" b="1" dirty="0"/>
              <a:t>光发送器件、光接收器件、光发送模块、光接收模块和光收发一体模块</a:t>
            </a:r>
            <a:r>
              <a:rPr lang="zh-CN" altLang="en-US" sz="2000" dirty="0"/>
              <a:t>。</a:t>
            </a:r>
            <a:endParaRPr lang="en-US" altLang="zh-CN" sz="2000" dirty="0"/>
          </a:p>
          <a:p>
            <a:pPr marL="342900" indent="-342900">
              <a:buFont typeface="Arial" panose="020B0604020202020204" pitchFamily="34" charset="0"/>
              <a:buChar char="•"/>
            </a:pPr>
            <a:r>
              <a:rPr lang="zh-CN" altLang="en-US" sz="2000" b="1" dirty="0">
                <a:solidFill>
                  <a:srgbClr val="C00000"/>
                </a:solidFill>
              </a:rPr>
              <a:t>光发送器件</a:t>
            </a:r>
            <a:r>
              <a:rPr lang="zh-CN" altLang="en-US" sz="2000" dirty="0"/>
              <a:t>，一般是在一个管壳内部集成了激光二极管、背光检测管、热敏电阻、</a:t>
            </a:r>
            <a:r>
              <a:rPr lang="en-US" altLang="zh-CN" sz="2000" dirty="0"/>
              <a:t>TEC</a:t>
            </a:r>
            <a:r>
              <a:rPr lang="zh-CN" altLang="en-US" sz="2000" dirty="0"/>
              <a:t>制冷器以及光学准直机构等元部件，实现电</a:t>
            </a:r>
            <a:r>
              <a:rPr lang="en-US" altLang="zh-CN" sz="2000" dirty="0"/>
              <a:t>/</a:t>
            </a:r>
            <a:r>
              <a:rPr lang="zh-CN" altLang="en-US" sz="2000" dirty="0"/>
              <a:t>光转换的功能，最少包含一个激光二极管。</a:t>
            </a:r>
            <a:r>
              <a:rPr lang="zh-CN" altLang="en-US" sz="2000" b="1" dirty="0">
                <a:solidFill>
                  <a:srgbClr val="C00000"/>
                </a:solidFill>
              </a:rPr>
              <a:t>光发送模块</a:t>
            </a:r>
            <a:r>
              <a:rPr lang="zh-CN" altLang="en-US" sz="2000" dirty="0"/>
              <a:t>在光发送器件的基础上增加了外围电路，如激光器驱动电路、自动功率控制电路等，比光发送器件集成度更高、使用更方便。</a:t>
            </a:r>
          </a:p>
          <a:p>
            <a:pPr marL="342900" indent="-342900">
              <a:buFont typeface="Arial" panose="020B0604020202020204" pitchFamily="34" charset="0"/>
              <a:buChar char="•"/>
            </a:pPr>
            <a:r>
              <a:rPr lang="zh-CN" altLang="en-US" sz="2000" b="1" dirty="0">
                <a:solidFill>
                  <a:srgbClr val="C00000"/>
                </a:solidFill>
              </a:rPr>
              <a:t>光接收器件</a:t>
            </a:r>
            <a:r>
              <a:rPr lang="zh-CN" altLang="en-US" sz="2000" dirty="0"/>
              <a:t>，一般是在一个管壳内部集成了光电探测器</a:t>
            </a:r>
            <a:r>
              <a:rPr lang="en-US" altLang="zh-CN" sz="2000" dirty="0"/>
              <a:t>(APD</a:t>
            </a:r>
            <a:r>
              <a:rPr lang="zh-CN" altLang="en-US" sz="2000" dirty="0"/>
              <a:t>或</a:t>
            </a:r>
            <a:r>
              <a:rPr lang="en-US" altLang="zh-CN" sz="2000" dirty="0"/>
              <a:t>PIN)</a:t>
            </a:r>
            <a:r>
              <a:rPr lang="zh-CN" altLang="en-US" sz="2000" dirty="0"/>
              <a:t>、前置放大器以及热敏电阻等元部件，实现光</a:t>
            </a:r>
            <a:r>
              <a:rPr lang="en-US" altLang="zh-CN" sz="2000" dirty="0"/>
              <a:t>/</a:t>
            </a:r>
            <a:r>
              <a:rPr lang="zh-CN" altLang="en-US" sz="2000" dirty="0"/>
              <a:t>电转换的功能，最少包含一个光电探测器管芯。</a:t>
            </a:r>
            <a:r>
              <a:rPr lang="zh-CN" altLang="en-US" sz="2000" b="1" dirty="0">
                <a:solidFill>
                  <a:srgbClr val="C00000"/>
                </a:solidFill>
              </a:rPr>
              <a:t>光接收模块</a:t>
            </a:r>
            <a:r>
              <a:rPr lang="zh-CN" altLang="en-US" sz="2000" dirty="0"/>
              <a:t>在光接收器件的基础上增加了放大电路、数据时钟恢复电路等外围电路，同样使用起来更加方便。</a:t>
            </a:r>
          </a:p>
          <a:p>
            <a:pPr marL="342900" indent="-342900">
              <a:buFont typeface="Arial" panose="020B0604020202020204" pitchFamily="34" charset="0"/>
              <a:buChar char="•"/>
            </a:pPr>
            <a:r>
              <a:rPr lang="zh-CN" altLang="en-US" sz="2000" dirty="0"/>
              <a:t>把光发送模块和光接收模块再进一步集成到同一个器件内部便形成了</a:t>
            </a:r>
            <a:r>
              <a:rPr lang="zh-CN" altLang="en-US" sz="2000" b="1" dirty="0">
                <a:solidFill>
                  <a:srgbClr val="C00000"/>
                </a:solidFill>
              </a:rPr>
              <a:t>光收发一体模块</a:t>
            </a:r>
            <a:r>
              <a:rPr lang="zh-CN" altLang="en-US" sz="2000" dirty="0"/>
              <a:t>。它的集成度更高，使用也更加方便，目前广泛用于数据通信和光传输等领域。</a:t>
            </a:r>
          </a:p>
          <a:p>
            <a:pPr marL="342900" indent="-342900">
              <a:buFont typeface="Arial" panose="020B0604020202020204" pitchFamily="34" charset="0"/>
              <a:buChar char="•"/>
            </a:pPr>
            <a:endParaRPr lang="zh-CN" alt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152400"/>
            <a:ext cx="7772400" cy="1143000"/>
          </a:xfrm>
        </p:spPr>
        <p:txBody>
          <a:bodyPr/>
          <a:lstStyle/>
          <a:p>
            <a:pPr eaLnBrk="1" hangingPunct="1"/>
            <a:r>
              <a:rPr lang="en-US" altLang="zh-CN" dirty="0">
                <a:solidFill>
                  <a:schemeClr val="tx1"/>
                </a:solidFill>
              </a:rPr>
              <a:t>9.7 </a:t>
            </a:r>
            <a:r>
              <a:rPr lang="zh-CN" altLang="en-US" dirty="0">
                <a:solidFill>
                  <a:schemeClr val="tx1"/>
                </a:solidFill>
              </a:rPr>
              <a:t>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48</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1295400"/>
            <a:ext cx="8811884"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到目前为止，对于光发送和接收器件的封装，业界还没有统一的标准，但大体上可以分为</a:t>
            </a:r>
            <a:r>
              <a:rPr lang="zh-CN" altLang="en-US" dirty="0">
                <a:solidFill>
                  <a:srgbClr val="C00000"/>
                </a:solidFill>
              </a:rPr>
              <a:t>同轴型</a:t>
            </a:r>
            <a:r>
              <a:rPr lang="zh-CN" altLang="en-US" dirty="0"/>
              <a:t>和</a:t>
            </a:r>
            <a:r>
              <a:rPr lang="zh-CN" altLang="en-US" dirty="0">
                <a:solidFill>
                  <a:srgbClr val="C00000"/>
                </a:solidFill>
              </a:rPr>
              <a:t>蝶型</a:t>
            </a:r>
            <a:r>
              <a:rPr lang="zh-CN" altLang="en-US" dirty="0"/>
              <a:t>封装两种。对于光收发一体模块，其封装形式则较为规范，主要有</a:t>
            </a:r>
            <a:r>
              <a:rPr lang="en-US" altLang="zh-CN" dirty="0"/>
              <a:t>1×9</a:t>
            </a:r>
            <a:r>
              <a:rPr lang="zh-CN" altLang="en-US" dirty="0"/>
              <a:t>和</a:t>
            </a:r>
            <a:r>
              <a:rPr lang="en-US" altLang="zh-CN" dirty="0"/>
              <a:t>2×9</a:t>
            </a:r>
            <a:r>
              <a:rPr lang="zh-CN" altLang="en-US" dirty="0"/>
              <a:t>大封装、</a:t>
            </a:r>
            <a:r>
              <a:rPr lang="en-US" altLang="zh-CN" dirty="0"/>
              <a:t>2×5</a:t>
            </a:r>
            <a:r>
              <a:rPr lang="zh-CN" altLang="en-US" dirty="0"/>
              <a:t>和</a:t>
            </a:r>
            <a:r>
              <a:rPr lang="en-US" altLang="zh-CN" dirty="0"/>
              <a:t>2×10</a:t>
            </a:r>
            <a:r>
              <a:rPr lang="zh-CN" altLang="en-US" dirty="0"/>
              <a:t>小封装（</a:t>
            </a:r>
            <a:r>
              <a:rPr lang="en-US" altLang="zh-CN" dirty="0"/>
              <a:t>SFF</a:t>
            </a:r>
            <a:r>
              <a:rPr lang="zh-CN" altLang="en-US" dirty="0"/>
              <a:t>）以及支持热插拔的</a:t>
            </a:r>
            <a:r>
              <a:rPr lang="en-US" altLang="zh-CN" dirty="0"/>
              <a:t>SFP</a:t>
            </a:r>
            <a:r>
              <a:rPr lang="zh-CN" altLang="en-US" dirty="0"/>
              <a:t>和</a:t>
            </a:r>
            <a:r>
              <a:rPr lang="en-US" altLang="zh-CN" dirty="0"/>
              <a:t>GBIC</a:t>
            </a:r>
            <a:r>
              <a:rPr lang="zh-CN" altLang="en-US" dirty="0"/>
              <a:t>等封装。</a:t>
            </a:r>
            <a:r>
              <a:rPr lang="en-US" altLang="zh-CN" dirty="0"/>
              <a:t> </a:t>
            </a:r>
            <a:endParaRPr lang="zh-CN" altLang="en-US" dirty="0"/>
          </a:p>
        </p:txBody>
      </p:sp>
      <p:pic>
        <p:nvPicPr>
          <p:cNvPr id="5" name="image1.jpeg">
            <a:extLst>
              <a:ext uri="{FF2B5EF4-FFF2-40B4-BE49-F238E27FC236}">
                <a16:creationId xmlns:a16="http://schemas.microsoft.com/office/drawing/2014/main" id="{B1B91049-93FB-8898-4887-A6A85AA819AB}"/>
              </a:ext>
            </a:extLst>
          </p:cNvPr>
          <p:cNvPicPr>
            <a:picLocks noChangeAspect="1"/>
          </p:cNvPicPr>
          <p:nvPr/>
        </p:nvPicPr>
        <p:blipFill>
          <a:blip r:embed="rId2" cstate="print"/>
          <a:stretch>
            <a:fillRect/>
          </a:stretch>
        </p:blipFill>
        <p:spPr>
          <a:xfrm>
            <a:off x="1566580" y="3234392"/>
            <a:ext cx="6010840" cy="2592288"/>
          </a:xfrm>
          <a:prstGeom prst="rect">
            <a:avLst/>
          </a:prstGeom>
        </p:spPr>
      </p:pic>
      <p:sp>
        <p:nvSpPr>
          <p:cNvPr id="6" name="矩形 5">
            <a:extLst>
              <a:ext uri="{FF2B5EF4-FFF2-40B4-BE49-F238E27FC236}">
                <a16:creationId xmlns:a16="http://schemas.microsoft.com/office/drawing/2014/main" id="{355D417F-BB2C-D34F-9238-A3F2F9600724}"/>
              </a:ext>
            </a:extLst>
          </p:cNvPr>
          <p:cNvSpPr/>
          <p:nvPr/>
        </p:nvSpPr>
        <p:spPr>
          <a:xfrm>
            <a:off x="2699080" y="5852874"/>
            <a:ext cx="3745839" cy="369332"/>
          </a:xfrm>
          <a:prstGeom prst="rect">
            <a:avLst/>
          </a:prstGeom>
        </p:spPr>
        <p:txBody>
          <a:bodyPr wrap="square">
            <a:spAutoFit/>
          </a:bodyPr>
          <a:lstStyle/>
          <a:p>
            <a:pPr algn="ctr"/>
            <a:r>
              <a:rPr lang="zh-CN" altLang="en-US" sz="1800" b="1" dirty="0"/>
              <a:t>光通信系统常用的两种封装类型</a:t>
            </a:r>
          </a:p>
        </p:txBody>
      </p:sp>
    </p:spTree>
    <p:extLst>
      <p:ext uri="{BB962C8B-B14F-4D97-AF65-F5344CB8AC3E}">
        <p14:creationId xmlns:p14="http://schemas.microsoft.com/office/powerpoint/2010/main" val="3913213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en-US" altLang="zh-CN" dirty="0">
                <a:solidFill>
                  <a:schemeClr val="tx1"/>
                </a:solidFill>
              </a:rPr>
              <a:t>9.7 </a:t>
            </a:r>
            <a:r>
              <a:rPr lang="zh-CN" altLang="en-US" dirty="0">
                <a:solidFill>
                  <a:schemeClr val="tx1"/>
                </a:solidFill>
              </a:rPr>
              <a:t>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49</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286232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光电子器件与一般的半导体器件不同，除了含有电学部分外，还有光学准直组成，因此封装结构比较复杂，通常由一些不同的子部件构成，其子部件一般分为两种结构。</a:t>
            </a:r>
            <a:endParaRPr lang="en-US" altLang="zh-CN" sz="2000" dirty="0"/>
          </a:p>
          <a:p>
            <a:pPr marL="342900" indent="-342900">
              <a:buFont typeface="Arial" panose="020B0604020202020204" pitchFamily="34" charset="0"/>
              <a:buChar char="•"/>
            </a:pPr>
            <a:r>
              <a:rPr lang="zh-CN" altLang="en-US" sz="2000" dirty="0">
                <a:solidFill>
                  <a:srgbClr val="C00000"/>
                </a:solidFill>
              </a:rPr>
              <a:t>（一）激光二极管、光电探测器等有源部分</a:t>
            </a:r>
            <a:r>
              <a:rPr lang="zh-CN" altLang="en-US" sz="2000" dirty="0"/>
              <a:t>都安装在密闭型的封装里面，同一封装里面可以只含有一个有源光器件，也可以与其它的元部件集成在一起。</a:t>
            </a:r>
            <a:r>
              <a:rPr lang="en-US" altLang="zh-CN" sz="2000" dirty="0"/>
              <a:t>TO-CAN</a:t>
            </a:r>
            <a:r>
              <a:rPr lang="zh-CN" altLang="en-US" sz="2000" dirty="0"/>
              <a:t>就是最常见的一种，管帽上有透镜或玻璃窗，管脚一般采用“金属－玻璃”密封。这种以</a:t>
            </a:r>
            <a:r>
              <a:rPr lang="en-US" altLang="zh-CN" sz="2000" dirty="0"/>
              <a:t>TO-CAN</a:t>
            </a:r>
            <a:r>
              <a:rPr lang="zh-CN" altLang="en-US" sz="2000" dirty="0"/>
              <a:t>形式封装的部件一般用于更高一级的装配，例如可以加上适当的光路准直机构和外围驱动电路构成光发送或接收模块以及收发一体模块。</a:t>
            </a:r>
          </a:p>
        </p:txBody>
      </p:sp>
      <p:pic>
        <p:nvPicPr>
          <p:cNvPr id="6" name="image2.jpeg">
            <a:extLst>
              <a:ext uri="{FF2B5EF4-FFF2-40B4-BE49-F238E27FC236}">
                <a16:creationId xmlns:a16="http://schemas.microsoft.com/office/drawing/2014/main" id="{9FD9E226-E4CC-2C53-9438-1419886E7CFF}"/>
              </a:ext>
            </a:extLst>
          </p:cNvPr>
          <p:cNvPicPr>
            <a:picLocks noChangeAspect="1"/>
          </p:cNvPicPr>
          <p:nvPr/>
        </p:nvPicPr>
        <p:blipFill>
          <a:blip r:embed="rId2" cstate="print"/>
          <a:stretch>
            <a:fillRect/>
          </a:stretch>
        </p:blipFill>
        <p:spPr>
          <a:xfrm>
            <a:off x="1076464" y="3867150"/>
            <a:ext cx="5170805" cy="2381250"/>
          </a:xfrm>
          <a:prstGeom prst="rect">
            <a:avLst/>
          </a:prstGeom>
        </p:spPr>
      </p:pic>
      <p:sp>
        <p:nvSpPr>
          <p:cNvPr id="7" name="矩形 6">
            <a:extLst>
              <a:ext uri="{FF2B5EF4-FFF2-40B4-BE49-F238E27FC236}">
                <a16:creationId xmlns:a16="http://schemas.microsoft.com/office/drawing/2014/main" id="{8D74B702-0D77-B529-31FD-327ADAADEF90}"/>
              </a:ext>
            </a:extLst>
          </p:cNvPr>
          <p:cNvSpPr/>
          <p:nvPr/>
        </p:nvSpPr>
        <p:spPr>
          <a:xfrm>
            <a:off x="4860032" y="5791200"/>
            <a:ext cx="3745839" cy="369332"/>
          </a:xfrm>
          <a:prstGeom prst="rect">
            <a:avLst/>
          </a:prstGeom>
        </p:spPr>
        <p:txBody>
          <a:bodyPr wrap="square">
            <a:spAutoFit/>
          </a:bodyPr>
          <a:lstStyle/>
          <a:p>
            <a:pPr algn="ctr"/>
            <a:r>
              <a:rPr lang="en-US" altLang="zh-CN" sz="1800" b="1" dirty="0"/>
              <a:t>TO-CAN</a:t>
            </a:r>
            <a:r>
              <a:rPr lang="zh-CN" altLang="en-US" sz="1800" b="1" dirty="0"/>
              <a:t>封装外形和结构图</a:t>
            </a:r>
          </a:p>
        </p:txBody>
      </p:sp>
    </p:spTree>
    <p:extLst>
      <p:ext uri="{BB962C8B-B14F-4D97-AF65-F5344CB8AC3E}">
        <p14:creationId xmlns:p14="http://schemas.microsoft.com/office/powerpoint/2010/main" val="2772581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685800" y="344611"/>
            <a:ext cx="7772400" cy="1143000"/>
          </a:xfrm>
        </p:spPr>
        <p:txBody>
          <a:bodyPr/>
          <a:lstStyle/>
          <a:p>
            <a:pPr eaLnBrk="1" hangingPunct="1"/>
            <a:r>
              <a:rPr lang="zh-CN" altLang="en-US" b="1" dirty="0">
                <a:solidFill>
                  <a:schemeClr val="tx1"/>
                </a:solidFill>
              </a:rPr>
              <a:t>液相外延</a:t>
            </a:r>
          </a:p>
        </p:txBody>
      </p:sp>
      <p:pic>
        <p:nvPicPr>
          <p:cNvPr id="8198" name="Picture 6" descr="D:\xb\IOE\figure\lpe.bmp"/>
          <p:cNvPicPr>
            <a:picLocks noChangeAspect="1" noChangeArrowheads="1"/>
          </p:cNvPicPr>
          <p:nvPr/>
        </p:nvPicPr>
        <p:blipFill rotWithShape="1">
          <a:blip r:embed="rId2" cstate="print">
            <a:lum contrast="36000"/>
          </a:blip>
          <a:srcRect l="1938" t="1" r="2515" b="23598"/>
          <a:stretch/>
        </p:blipFill>
        <p:spPr bwMode="auto">
          <a:xfrm>
            <a:off x="1176589" y="3314872"/>
            <a:ext cx="6790822" cy="2589412"/>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3E6398A8-4342-40B7-B2CF-03AF6B093C12}"/>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32503CD7-9A87-4A3A-A0D0-853BF9746094}"/>
              </a:ext>
            </a:extLst>
          </p:cNvPr>
          <p:cNvSpPr>
            <a:spLocks noGrp="1"/>
          </p:cNvSpPr>
          <p:nvPr>
            <p:ph type="sldNum" sz="quarter" idx="12"/>
          </p:nvPr>
        </p:nvSpPr>
        <p:spPr/>
        <p:txBody>
          <a:bodyPr/>
          <a:lstStyle/>
          <a:p>
            <a:pPr>
              <a:defRPr/>
            </a:pPr>
            <a:fld id="{BFC8BF22-C973-47B9-A579-88561D27B44E}" type="slidenum">
              <a:rPr lang="en-US" altLang="zh-CN" smtClean="0"/>
              <a:pPr>
                <a:defRPr/>
              </a:pPr>
              <a:t>5</a:t>
            </a:fld>
            <a:endParaRPr lang="en-US" altLang="zh-CN"/>
          </a:p>
        </p:txBody>
      </p:sp>
      <p:sp>
        <p:nvSpPr>
          <p:cNvPr id="4" name="文本框 3">
            <a:extLst>
              <a:ext uri="{FF2B5EF4-FFF2-40B4-BE49-F238E27FC236}">
                <a16:creationId xmlns:a16="http://schemas.microsoft.com/office/drawing/2014/main" id="{DCCE9B37-0E5D-4D7C-B1A5-F020A61182A1}"/>
              </a:ext>
            </a:extLst>
          </p:cNvPr>
          <p:cNvSpPr txBox="1"/>
          <p:nvPr/>
        </p:nvSpPr>
        <p:spPr>
          <a:xfrm>
            <a:off x="1835696" y="5904284"/>
            <a:ext cx="5472608" cy="400110"/>
          </a:xfrm>
          <a:prstGeom prst="rect">
            <a:avLst/>
          </a:prstGeom>
          <a:noFill/>
        </p:spPr>
        <p:txBody>
          <a:bodyPr wrap="square" rtlCol="0">
            <a:spAutoFit/>
          </a:bodyPr>
          <a:lstStyle/>
          <a:p>
            <a:pPr algn="ctr"/>
            <a:r>
              <a:rPr lang="zh-CN" altLang="en-US" sz="2000" dirty="0"/>
              <a:t>液相外延系统示意图</a:t>
            </a:r>
          </a:p>
        </p:txBody>
      </p:sp>
      <p:sp>
        <p:nvSpPr>
          <p:cNvPr id="8" name="文本框 7">
            <a:extLst>
              <a:ext uri="{FF2B5EF4-FFF2-40B4-BE49-F238E27FC236}">
                <a16:creationId xmlns:a16="http://schemas.microsoft.com/office/drawing/2014/main" id="{88BCAB65-77BE-7F4D-2F82-02B45E08BC8E}"/>
              </a:ext>
            </a:extLst>
          </p:cNvPr>
          <p:cNvSpPr txBox="1"/>
          <p:nvPr/>
        </p:nvSpPr>
        <p:spPr>
          <a:xfrm>
            <a:off x="810698" y="1412813"/>
            <a:ext cx="7522604" cy="1902059"/>
          </a:xfrm>
          <a:prstGeom prst="rect">
            <a:avLst/>
          </a:prstGeom>
          <a:noFill/>
        </p:spPr>
        <p:txBody>
          <a:bodyPr wrap="square">
            <a:spAutoFit/>
          </a:bodyPr>
          <a:lstStyle/>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a:cs typeface="+mn-cs"/>
              </a:rPr>
              <a:t>液相外延系统主要由石墨舟、电炉、石英管以及等温区等组成</a:t>
            </a:r>
          </a:p>
          <a:p>
            <a:pPr marL="342900" marR="0" lvl="0" indent="-342900" algn="just" defTabSz="914400" rtl="0" eaLnBrk="1" fontAlgn="base" latinLnBrk="0" hangingPunct="1">
              <a:lnSpc>
                <a:spcPct val="10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a:cs typeface="+mn-cs"/>
              </a:rPr>
              <a:t>用电炉丝加热，使等温区内的温度相等并维持恒定</a:t>
            </a:r>
            <a:r>
              <a:rPr kumimoji="1"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a:cs typeface="+mn-cs"/>
              </a:rPr>
              <a:t>;</a:t>
            </a:r>
            <a:r>
              <a:rPr kumimoji="1"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a:cs typeface="+mn-cs"/>
              </a:rPr>
              <a:t>通入氢气保护衬底在高温下不被氧化</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en-US" altLang="zh-CN" dirty="0">
                <a:solidFill>
                  <a:schemeClr val="tx1"/>
                </a:solidFill>
              </a:rPr>
              <a:t>9.7 </a:t>
            </a:r>
            <a:r>
              <a:rPr lang="zh-CN" altLang="en-US" dirty="0">
                <a:solidFill>
                  <a:schemeClr val="tx1"/>
                </a:solidFill>
              </a:rPr>
              <a:t>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50</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1938992"/>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dirty="0">
                <a:solidFill>
                  <a:srgbClr val="C00000"/>
                </a:solidFill>
              </a:rPr>
              <a:t>（二）第二种结构，将激光器或探测器管芯直接安装在一个子装配上</a:t>
            </a:r>
            <a:r>
              <a:rPr lang="en-US" altLang="zh-CN" sz="2000" dirty="0">
                <a:solidFill>
                  <a:srgbClr val="C00000"/>
                </a:solidFill>
              </a:rPr>
              <a:t>(</a:t>
            </a:r>
            <a:r>
              <a:rPr lang="en-US" altLang="zh-CN" sz="2000" dirty="0" err="1">
                <a:solidFill>
                  <a:srgbClr val="C00000"/>
                </a:solidFill>
              </a:rPr>
              <a:t>subm-ount</a:t>
            </a:r>
            <a:r>
              <a:rPr lang="en-US" altLang="zh-CN" sz="2000" dirty="0">
                <a:solidFill>
                  <a:srgbClr val="C00000"/>
                </a:solidFill>
              </a:rPr>
              <a:t>)</a:t>
            </a:r>
            <a:r>
              <a:rPr lang="zh-CN" altLang="en-US" sz="2000" dirty="0">
                <a:solidFill>
                  <a:srgbClr val="C00000"/>
                </a:solidFill>
              </a:rPr>
              <a:t>，然后再粘接到一个更大的基底上面以提供热沉，</a:t>
            </a:r>
            <a:r>
              <a:rPr lang="zh-CN" altLang="en-US" sz="2000" dirty="0"/>
              <a:t>上面可能还有热敏电阻、透镜等元件，这样的单元一般称为光学子装配</a:t>
            </a:r>
            <a:r>
              <a:rPr lang="en-US" altLang="zh-CN" sz="2000" dirty="0"/>
              <a:t>(OSA: optical subassembly)</a:t>
            </a:r>
            <a:r>
              <a:rPr lang="zh-CN" altLang="en-US" sz="2000" dirty="0"/>
              <a:t>。光学子装配一般分为两种，发送光学子装配</a:t>
            </a:r>
            <a:r>
              <a:rPr lang="en-US" altLang="zh-CN" sz="2000" dirty="0"/>
              <a:t>(TOSA)</a:t>
            </a:r>
            <a:r>
              <a:rPr lang="zh-CN" altLang="en-US" sz="2000" dirty="0"/>
              <a:t> 和接收光学子装配</a:t>
            </a:r>
            <a:r>
              <a:rPr lang="en-US" altLang="zh-CN" sz="2000" dirty="0"/>
              <a:t>(ROSA)</a:t>
            </a:r>
            <a:r>
              <a:rPr lang="zh-CN" altLang="en-US" sz="2000" dirty="0"/>
              <a:t>，下图是一个典型的蝶形封装用</a:t>
            </a:r>
            <a:r>
              <a:rPr lang="en-US" altLang="zh-CN" sz="2000" dirty="0"/>
              <a:t>TOSA</a:t>
            </a:r>
            <a:r>
              <a:rPr lang="zh-CN" altLang="en-US" sz="2000" dirty="0"/>
              <a:t>实物图。光学子装配通常安装在</a:t>
            </a:r>
            <a:r>
              <a:rPr lang="en-US" altLang="zh-CN" sz="2000" dirty="0"/>
              <a:t>TEC</a:t>
            </a:r>
            <a:r>
              <a:rPr lang="zh-CN" altLang="en-US" sz="2000" dirty="0"/>
              <a:t>制冷器上或者直接安装在封装壳体的底座上。</a:t>
            </a:r>
          </a:p>
        </p:txBody>
      </p:sp>
      <p:sp>
        <p:nvSpPr>
          <p:cNvPr id="7" name="矩形 6">
            <a:extLst>
              <a:ext uri="{FF2B5EF4-FFF2-40B4-BE49-F238E27FC236}">
                <a16:creationId xmlns:a16="http://schemas.microsoft.com/office/drawing/2014/main" id="{8D74B702-0D77-B529-31FD-327ADAADEF90}"/>
              </a:ext>
            </a:extLst>
          </p:cNvPr>
          <p:cNvSpPr/>
          <p:nvPr/>
        </p:nvSpPr>
        <p:spPr>
          <a:xfrm>
            <a:off x="4427984" y="5779483"/>
            <a:ext cx="3745839" cy="369332"/>
          </a:xfrm>
          <a:prstGeom prst="rect">
            <a:avLst/>
          </a:prstGeom>
        </p:spPr>
        <p:txBody>
          <a:bodyPr wrap="square">
            <a:spAutoFit/>
          </a:bodyPr>
          <a:lstStyle/>
          <a:p>
            <a:pPr algn="ctr"/>
            <a:r>
              <a:rPr lang="zh-CN" altLang="en-US" sz="1800" b="1" dirty="0"/>
              <a:t>光学子装配</a:t>
            </a:r>
            <a:r>
              <a:rPr lang="en-US" altLang="zh-CN" sz="1800" b="1" dirty="0"/>
              <a:t>(OSA)</a:t>
            </a:r>
            <a:endParaRPr lang="zh-CN" altLang="en-US" sz="1800" b="1" dirty="0"/>
          </a:p>
        </p:txBody>
      </p:sp>
      <p:pic>
        <p:nvPicPr>
          <p:cNvPr id="5" name="image3.jpeg">
            <a:extLst>
              <a:ext uri="{FF2B5EF4-FFF2-40B4-BE49-F238E27FC236}">
                <a16:creationId xmlns:a16="http://schemas.microsoft.com/office/drawing/2014/main" id="{DB1DB821-F32C-9CDE-FA2B-F85B816FED7F}"/>
              </a:ext>
            </a:extLst>
          </p:cNvPr>
          <p:cNvPicPr>
            <a:picLocks noChangeAspect="1"/>
          </p:cNvPicPr>
          <p:nvPr/>
        </p:nvPicPr>
        <p:blipFill>
          <a:blip r:embed="rId2" cstate="print"/>
          <a:stretch>
            <a:fillRect/>
          </a:stretch>
        </p:blipFill>
        <p:spPr>
          <a:xfrm>
            <a:off x="1475656" y="3161082"/>
            <a:ext cx="3672408" cy="2888147"/>
          </a:xfrm>
          <a:prstGeom prst="rect">
            <a:avLst/>
          </a:prstGeom>
        </p:spPr>
      </p:pic>
    </p:spTree>
    <p:extLst>
      <p:ext uri="{BB962C8B-B14F-4D97-AF65-F5344CB8AC3E}">
        <p14:creationId xmlns:p14="http://schemas.microsoft.com/office/powerpoint/2010/main" val="3437461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zh-CN" altLang="en-US" dirty="0">
                <a:solidFill>
                  <a:schemeClr val="tx1"/>
                </a:solidFill>
              </a:rPr>
              <a:t>光发送器件的封装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51</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3170099"/>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dirty="0"/>
              <a:t>发送器件的封装主要分为同轴型和蝶形。同轴型封装一般不带制冷器，而蝶形封装根据需要可以带制冷器也可以不带制冷器。</a:t>
            </a:r>
            <a:endParaRPr lang="en-US" altLang="zh-CN" sz="2000" dirty="0"/>
          </a:p>
          <a:p>
            <a:pPr marL="342900" indent="-342900" latinLnBrk="1">
              <a:buFont typeface="Arial" panose="020B0604020202020204" pitchFamily="34" charset="0"/>
              <a:buChar char="•"/>
            </a:pPr>
            <a:r>
              <a:rPr lang="zh-CN" altLang="en-US" sz="2000" b="1" dirty="0">
                <a:solidFill>
                  <a:srgbClr val="C00000"/>
                </a:solidFill>
              </a:rPr>
              <a:t>同轴型光发送器件</a:t>
            </a:r>
            <a:r>
              <a:rPr lang="zh-CN" altLang="en-US" sz="2000" dirty="0"/>
              <a:t>主要由</a:t>
            </a:r>
            <a:r>
              <a:rPr lang="en-US" altLang="zh-CN" sz="2000" dirty="0"/>
              <a:t>TO-CAN</a:t>
            </a:r>
            <a:r>
              <a:rPr lang="zh-CN" altLang="en-US" sz="2000" dirty="0"/>
              <a:t>、耦合部分、接口部分等组成。其中</a:t>
            </a:r>
            <a:r>
              <a:rPr lang="en-US" altLang="zh-CN" sz="2000" dirty="0"/>
              <a:t>TO-CAN</a:t>
            </a:r>
            <a:r>
              <a:rPr lang="zh-CN" altLang="en-US" sz="2000" dirty="0"/>
              <a:t>是主要部件，激光器管芯和背光检测管粘接在热沉上，通过键合的方法与外部实现互联，其中</a:t>
            </a:r>
            <a:r>
              <a:rPr lang="en-US" altLang="zh-CN" sz="2000" dirty="0"/>
              <a:t>TO-CAN</a:t>
            </a:r>
            <a:r>
              <a:rPr lang="zh-CN" altLang="en-US" sz="2000" dirty="0"/>
              <a:t>一定要密闭封装。耦合部分一般都是透镜，透镜可以直接装在</a:t>
            </a:r>
            <a:r>
              <a:rPr lang="en-US" altLang="zh-CN" sz="2000" dirty="0"/>
              <a:t>TO-CAN</a:t>
            </a:r>
            <a:r>
              <a:rPr lang="zh-CN" altLang="en-US" sz="2000" dirty="0"/>
              <a:t>上，也可以装在图中所示位置。接口部分可以是带尾纤和连接器的尾纤型，也可以是带连接器的插拔型。尾纤的固定一般采用环氧树脂粘接或者采用激光焊接，可以使用单透镜结构或者直接在光纤端面制作透镜的方法来提高耦合效率。</a:t>
            </a:r>
          </a:p>
          <a:p>
            <a:pPr marL="342900" indent="-342900" latinLnBrk="1">
              <a:buFont typeface="Arial" panose="020B0604020202020204" pitchFamily="34" charset="0"/>
              <a:buChar char="•"/>
            </a:pPr>
            <a:endParaRPr lang="zh-CN" altLang="en-US" sz="2000" dirty="0"/>
          </a:p>
        </p:txBody>
      </p:sp>
      <p:pic>
        <p:nvPicPr>
          <p:cNvPr id="6" name="image4.jpeg">
            <a:extLst>
              <a:ext uri="{FF2B5EF4-FFF2-40B4-BE49-F238E27FC236}">
                <a16:creationId xmlns:a16="http://schemas.microsoft.com/office/drawing/2014/main" id="{EA88C550-4E7B-A382-6874-3D64530268B0}"/>
              </a:ext>
            </a:extLst>
          </p:cNvPr>
          <p:cNvPicPr>
            <a:picLocks noChangeAspect="1"/>
          </p:cNvPicPr>
          <p:nvPr/>
        </p:nvPicPr>
        <p:blipFill>
          <a:blip r:embed="rId2" cstate="print"/>
          <a:stretch>
            <a:fillRect/>
          </a:stretch>
        </p:blipFill>
        <p:spPr>
          <a:xfrm>
            <a:off x="1043266" y="3962797"/>
            <a:ext cx="4946514" cy="2124819"/>
          </a:xfrm>
          <a:prstGeom prst="rect">
            <a:avLst/>
          </a:prstGeom>
        </p:spPr>
      </p:pic>
      <p:sp>
        <p:nvSpPr>
          <p:cNvPr id="7" name="矩形 6">
            <a:extLst>
              <a:ext uri="{FF2B5EF4-FFF2-40B4-BE49-F238E27FC236}">
                <a16:creationId xmlns:a16="http://schemas.microsoft.com/office/drawing/2014/main" id="{8D74B702-0D77-B529-31FD-327ADAADEF90}"/>
              </a:ext>
            </a:extLst>
          </p:cNvPr>
          <p:cNvSpPr/>
          <p:nvPr/>
        </p:nvSpPr>
        <p:spPr>
          <a:xfrm>
            <a:off x="6224599" y="5424572"/>
            <a:ext cx="1905001" cy="663044"/>
          </a:xfrm>
          <a:prstGeom prst="rect">
            <a:avLst/>
          </a:prstGeom>
        </p:spPr>
        <p:txBody>
          <a:bodyPr wrap="square">
            <a:spAutoFit/>
          </a:bodyPr>
          <a:lstStyle/>
          <a:p>
            <a:pPr algn="ctr"/>
            <a:r>
              <a:rPr lang="zh-CN" altLang="en-US" sz="1800" b="1" dirty="0"/>
              <a:t>同轴型激光器外形与内部结构图</a:t>
            </a:r>
          </a:p>
        </p:txBody>
      </p:sp>
    </p:spTree>
    <p:extLst>
      <p:ext uri="{BB962C8B-B14F-4D97-AF65-F5344CB8AC3E}">
        <p14:creationId xmlns:p14="http://schemas.microsoft.com/office/powerpoint/2010/main" val="278395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zh-CN" altLang="en-US" dirty="0">
                <a:solidFill>
                  <a:schemeClr val="tx1"/>
                </a:solidFill>
              </a:rPr>
              <a:t>光发送器件的封装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52</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1938992"/>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b="1" dirty="0">
                <a:solidFill>
                  <a:srgbClr val="C00000"/>
                </a:solidFill>
              </a:rPr>
              <a:t>蝶形封装</a:t>
            </a:r>
            <a:r>
              <a:rPr lang="zh-CN" altLang="en-US" sz="2000" dirty="0"/>
              <a:t>因其外形而得名，下图为蝶形封装的常见结构，它在一个金属封装的管壳内集成了半导体激光器、集成调制器、背光检测管、制冷器、热敏电阻等部件，然后通过一定的光学系统将激光器发出的光信号耦合至光纤。一般光路上有两个透镜，第一透镜用于准直，第二透镜进行聚焦，也可以使用锥形光纤或者在尾部制作了透镜的光纤进行耦合。光纤的耦合可以在壳体外部完成也可以采用伸入壳体内部的结构，</a:t>
            </a:r>
          </a:p>
        </p:txBody>
      </p:sp>
      <p:grpSp>
        <p:nvGrpSpPr>
          <p:cNvPr id="9" name="组合 8">
            <a:extLst>
              <a:ext uri="{FF2B5EF4-FFF2-40B4-BE49-F238E27FC236}">
                <a16:creationId xmlns:a16="http://schemas.microsoft.com/office/drawing/2014/main" id="{334E5D64-7A36-279F-98D2-0933030DC3A3}"/>
              </a:ext>
            </a:extLst>
          </p:cNvPr>
          <p:cNvGrpSpPr/>
          <p:nvPr/>
        </p:nvGrpSpPr>
        <p:grpSpPr>
          <a:xfrm>
            <a:off x="597000" y="3062156"/>
            <a:ext cx="5956200" cy="3040022"/>
            <a:chOff x="999863" y="3139909"/>
            <a:chExt cx="5956200" cy="3040022"/>
          </a:xfrm>
        </p:grpSpPr>
        <p:pic>
          <p:nvPicPr>
            <p:cNvPr id="5" name="image5.jpeg">
              <a:extLst>
                <a:ext uri="{FF2B5EF4-FFF2-40B4-BE49-F238E27FC236}">
                  <a16:creationId xmlns:a16="http://schemas.microsoft.com/office/drawing/2014/main" id="{974C9CFF-8E2C-5226-3458-870FA54B5050}"/>
                </a:ext>
              </a:extLst>
            </p:cNvPr>
            <p:cNvPicPr>
              <a:picLocks noChangeAspect="1"/>
            </p:cNvPicPr>
            <p:nvPr/>
          </p:nvPicPr>
          <p:blipFill rotWithShape="1">
            <a:blip r:embed="rId2" cstate="print"/>
            <a:srcRect r="67568"/>
            <a:stretch/>
          </p:blipFill>
          <p:spPr>
            <a:xfrm>
              <a:off x="999863" y="3619749"/>
              <a:ext cx="2089245" cy="1810242"/>
            </a:xfrm>
            <a:prstGeom prst="rect">
              <a:avLst/>
            </a:prstGeom>
          </p:spPr>
        </p:pic>
        <p:pic>
          <p:nvPicPr>
            <p:cNvPr id="8" name="image6.jpeg">
              <a:extLst>
                <a:ext uri="{FF2B5EF4-FFF2-40B4-BE49-F238E27FC236}">
                  <a16:creationId xmlns:a16="http://schemas.microsoft.com/office/drawing/2014/main" id="{98C2E659-E6AD-7ABF-ED63-49C73A86EE0B}"/>
                </a:ext>
              </a:extLst>
            </p:cNvPr>
            <p:cNvPicPr>
              <a:picLocks noChangeAspect="1"/>
            </p:cNvPicPr>
            <p:nvPr/>
          </p:nvPicPr>
          <p:blipFill>
            <a:blip r:embed="rId3" cstate="print"/>
            <a:stretch>
              <a:fillRect/>
            </a:stretch>
          </p:blipFill>
          <p:spPr>
            <a:xfrm>
              <a:off x="3347864" y="3139909"/>
              <a:ext cx="3608199" cy="3040022"/>
            </a:xfrm>
            <a:prstGeom prst="rect">
              <a:avLst/>
            </a:prstGeom>
          </p:spPr>
        </p:pic>
      </p:grpSp>
      <p:sp>
        <p:nvSpPr>
          <p:cNvPr id="7" name="矩形 6">
            <a:extLst>
              <a:ext uri="{FF2B5EF4-FFF2-40B4-BE49-F238E27FC236}">
                <a16:creationId xmlns:a16="http://schemas.microsoft.com/office/drawing/2014/main" id="{8D74B702-0D77-B529-31FD-327ADAADEF90}"/>
              </a:ext>
            </a:extLst>
          </p:cNvPr>
          <p:cNvSpPr/>
          <p:nvPr/>
        </p:nvSpPr>
        <p:spPr>
          <a:xfrm>
            <a:off x="6553199" y="5013176"/>
            <a:ext cx="1905001" cy="923330"/>
          </a:xfrm>
          <a:prstGeom prst="rect">
            <a:avLst/>
          </a:prstGeom>
        </p:spPr>
        <p:txBody>
          <a:bodyPr wrap="square">
            <a:spAutoFit/>
          </a:bodyPr>
          <a:lstStyle/>
          <a:p>
            <a:pPr algn="ctr"/>
            <a:r>
              <a:rPr lang="zh-CN" altLang="en-US" sz="1800" b="1" dirty="0"/>
              <a:t>两种不同耦合方式蝶形封装光发送器件结构图</a:t>
            </a:r>
          </a:p>
        </p:txBody>
      </p:sp>
    </p:spTree>
    <p:extLst>
      <p:ext uri="{BB962C8B-B14F-4D97-AF65-F5344CB8AC3E}">
        <p14:creationId xmlns:p14="http://schemas.microsoft.com/office/powerpoint/2010/main" val="2732987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zh-CN" altLang="en-US" dirty="0">
                <a:solidFill>
                  <a:schemeClr val="tx1"/>
                </a:solidFill>
              </a:rPr>
              <a:t>光接收器件的封装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53</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2554545"/>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b="1" dirty="0">
                <a:solidFill>
                  <a:srgbClr val="C00000"/>
                </a:solidFill>
              </a:rPr>
              <a:t>同轴型光接收器件</a:t>
            </a:r>
            <a:r>
              <a:rPr lang="zh-CN" altLang="en-US" sz="2000" dirty="0"/>
              <a:t>主要由</a:t>
            </a:r>
            <a:r>
              <a:rPr lang="en-US" altLang="zh-CN" sz="2000" dirty="0"/>
              <a:t>TO-CAN</a:t>
            </a:r>
            <a:r>
              <a:rPr lang="zh-CN" altLang="en-US" sz="2000" dirty="0"/>
              <a:t>、耦合部分、接口部分等组成。</a:t>
            </a:r>
            <a:r>
              <a:rPr lang="en-US" altLang="zh-CN" sz="2000" dirty="0"/>
              <a:t>TO-CAN</a:t>
            </a:r>
            <a:r>
              <a:rPr lang="zh-CN" altLang="en-US" sz="2000" dirty="0"/>
              <a:t>是主要部件，里面集成了探测器</a:t>
            </a:r>
            <a:r>
              <a:rPr lang="en-US" altLang="zh-CN" sz="2000" dirty="0"/>
              <a:t>(PIN</a:t>
            </a:r>
            <a:r>
              <a:rPr lang="zh-CN" altLang="en-US" sz="2000" dirty="0"/>
              <a:t>或者</a:t>
            </a:r>
            <a:r>
              <a:rPr lang="en-US" altLang="zh-CN" sz="2000" dirty="0"/>
              <a:t>APD)</a:t>
            </a:r>
            <a:r>
              <a:rPr lang="zh-CN" altLang="en-US" sz="2000" dirty="0"/>
              <a:t>和前置放大器，通过键合的方法与外部实现互联，并且一定要密闭封装。然后其和金属外壳、透镜、尾纤等组件通过焊接或粘接的方法固定在一起。耦合部分一般都是透镜，接口部分可以是带尾纤和连接器的尾纤型，也可以是带连接器而不带尾纤的插拔型。尾纤的固定一般采用环氧树脂粘接或者采用激光焊接，另外可以使用单透镜结构或者直接在光纤端面制作透镜的方法来提高耦合效率。</a:t>
            </a:r>
          </a:p>
          <a:p>
            <a:pPr marL="342900" indent="-342900" latinLnBrk="1">
              <a:buFont typeface="Arial" panose="020B0604020202020204" pitchFamily="34" charset="0"/>
              <a:buChar char="•"/>
            </a:pPr>
            <a:endParaRPr lang="zh-CN" altLang="en-US" sz="2000" dirty="0"/>
          </a:p>
        </p:txBody>
      </p:sp>
      <p:sp>
        <p:nvSpPr>
          <p:cNvPr id="7" name="矩形 6">
            <a:extLst>
              <a:ext uri="{FF2B5EF4-FFF2-40B4-BE49-F238E27FC236}">
                <a16:creationId xmlns:a16="http://schemas.microsoft.com/office/drawing/2014/main" id="{8D74B702-0D77-B529-31FD-327ADAADEF90}"/>
              </a:ext>
            </a:extLst>
          </p:cNvPr>
          <p:cNvSpPr/>
          <p:nvPr/>
        </p:nvSpPr>
        <p:spPr>
          <a:xfrm>
            <a:off x="1488582" y="5877220"/>
            <a:ext cx="6223485" cy="369332"/>
          </a:xfrm>
          <a:prstGeom prst="rect">
            <a:avLst/>
          </a:prstGeom>
        </p:spPr>
        <p:txBody>
          <a:bodyPr wrap="square">
            <a:spAutoFit/>
          </a:bodyPr>
          <a:lstStyle/>
          <a:p>
            <a:pPr algn="ctr"/>
            <a:r>
              <a:rPr lang="zh-CN" altLang="en-US" sz="1800" b="1" dirty="0"/>
              <a:t>同轴型光接收器件外形及内部结构图</a:t>
            </a:r>
          </a:p>
        </p:txBody>
      </p:sp>
      <p:pic>
        <p:nvPicPr>
          <p:cNvPr id="5" name="image7.jpeg">
            <a:extLst>
              <a:ext uri="{FF2B5EF4-FFF2-40B4-BE49-F238E27FC236}">
                <a16:creationId xmlns:a16="http://schemas.microsoft.com/office/drawing/2014/main" id="{8415814A-A9B1-56C2-6D31-6DD03579475D}"/>
              </a:ext>
            </a:extLst>
          </p:cNvPr>
          <p:cNvPicPr>
            <a:picLocks noChangeAspect="1"/>
          </p:cNvPicPr>
          <p:nvPr/>
        </p:nvPicPr>
        <p:blipFill>
          <a:blip r:embed="rId2" cstate="print"/>
          <a:stretch>
            <a:fillRect/>
          </a:stretch>
        </p:blipFill>
        <p:spPr>
          <a:xfrm>
            <a:off x="1047925" y="3322267"/>
            <a:ext cx="7104798" cy="2396780"/>
          </a:xfrm>
          <a:prstGeom prst="rect">
            <a:avLst/>
          </a:prstGeom>
        </p:spPr>
      </p:pic>
    </p:spTree>
    <p:extLst>
      <p:ext uri="{BB962C8B-B14F-4D97-AF65-F5344CB8AC3E}">
        <p14:creationId xmlns:p14="http://schemas.microsoft.com/office/powerpoint/2010/main" val="1666100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1143000"/>
          </a:xfrm>
        </p:spPr>
        <p:txBody>
          <a:bodyPr/>
          <a:lstStyle/>
          <a:p>
            <a:pPr eaLnBrk="1" hangingPunct="1"/>
            <a:r>
              <a:rPr lang="zh-CN" altLang="en-US" dirty="0">
                <a:solidFill>
                  <a:schemeClr val="tx1"/>
                </a:solidFill>
              </a:rPr>
              <a:t>光接收器件的封装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54</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80728"/>
            <a:ext cx="8811884" cy="1631216"/>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b="1" dirty="0">
                <a:solidFill>
                  <a:srgbClr val="C00000"/>
                </a:solidFill>
              </a:rPr>
              <a:t>蝶形封装光接收器件</a:t>
            </a:r>
            <a:r>
              <a:rPr lang="zh-CN" altLang="en-US" sz="2000" dirty="0"/>
              <a:t>的典型外形和内部结构如图所示，它主要有两种结构。一种是使用同轴型封装的探测器加上相应的放大电路等构成，如图右下角所示，这种结构对管壳的密封性要求不高；另外一种就是将探测器以及放大电路等组件做在同一个壳体中实现，如图右上角所示，这种结构要求管壳是全密闭封装。</a:t>
            </a:r>
          </a:p>
        </p:txBody>
      </p:sp>
      <p:sp>
        <p:nvSpPr>
          <p:cNvPr id="7" name="矩形 6">
            <a:extLst>
              <a:ext uri="{FF2B5EF4-FFF2-40B4-BE49-F238E27FC236}">
                <a16:creationId xmlns:a16="http://schemas.microsoft.com/office/drawing/2014/main" id="{8D74B702-0D77-B529-31FD-327ADAADEF90}"/>
              </a:ext>
            </a:extLst>
          </p:cNvPr>
          <p:cNvSpPr/>
          <p:nvPr/>
        </p:nvSpPr>
        <p:spPr>
          <a:xfrm>
            <a:off x="1460257" y="5663684"/>
            <a:ext cx="6223485" cy="369332"/>
          </a:xfrm>
          <a:prstGeom prst="rect">
            <a:avLst/>
          </a:prstGeom>
        </p:spPr>
        <p:txBody>
          <a:bodyPr wrap="square">
            <a:spAutoFit/>
          </a:bodyPr>
          <a:lstStyle/>
          <a:p>
            <a:pPr algn="ctr"/>
            <a:r>
              <a:rPr lang="zh-CN" altLang="en-US" sz="1800" b="1" dirty="0"/>
              <a:t>蝶形型光接收器件外形及内部结构图</a:t>
            </a:r>
          </a:p>
        </p:txBody>
      </p:sp>
      <p:pic>
        <p:nvPicPr>
          <p:cNvPr id="6" name="image8.jpeg">
            <a:extLst>
              <a:ext uri="{FF2B5EF4-FFF2-40B4-BE49-F238E27FC236}">
                <a16:creationId xmlns:a16="http://schemas.microsoft.com/office/drawing/2014/main" id="{85F819EF-A688-61AC-E6EA-38AE3EBC5D15}"/>
              </a:ext>
            </a:extLst>
          </p:cNvPr>
          <p:cNvPicPr>
            <a:picLocks noChangeAspect="1"/>
          </p:cNvPicPr>
          <p:nvPr/>
        </p:nvPicPr>
        <p:blipFill>
          <a:blip r:embed="rId2" cstate="print"/>
          <a:stretch>
            <a:fillRect/>
          </a:stretch>
        </p:blipFill>
        <p:spPr>
          <a:xfrm>
            <a:off x="712913" y="2687029"/>
            <a:ext cx="7839744" cy="2761272"/>
          </a:xfrm>
          <a:prstGeom prst="rect">
            <a:avLst/>
          </a:prstGeom>
        </p:spPr>
      </p:pic>
    </p:spTree>
    <p:extLst>
      <p:ext uri="{BB962C8B-B14F-4D97-AF65-F5344CB8AC3E}">
        <p14:creationId xmlns:p14="http://schemas.microsoft.com/office/powerpoint/2010/main" val="1169970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38099"/>
            <a:ext cx="7772400" cy="1143000"/>
          </a:xfrm>
        </p:spPr>
        <p:txBody>
          <a:bodyPr/>
          <a:lstStyle/>
          <a:p>
            <a:pPr eaLnBrk="1" hangingPunct="1"/>
            <a:r>
              <a:rPr lang="zh-CN" altLang="en-US" dirty="0">
                <a:solidFill>
                  <a:schemeClr val="tx1"/>
                </a:solidFill>
              </a:rPr>
              <a:t>光收发一体模块的封装</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55</a:t>
            </a:fld>
            <a:endParaRPr lang="en-US" altLang="zh-CN"/>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1151453"/>
            <a:ext cx="8811884" cy="4555093"/>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b="1" dirty="0">
                <a:solidFill>
                  <a:srgbClr val="C00000"/>
                </a:solidFill>
              </a:rPr>
              <a:t>光收发一体模块</a:t>
            </a:r>
            <a:r>
              <a:rPr lang="zh-CN" altLang="en-US" sz="2000" dirty="0"/>
              <a:t>就是将光发送和光接收两部分集成在同一个封装内部构成的一种新型光电子器件，它具有体积小、成本低、可靠性高以及较好的性能等优点。它一般由发送和接收两部分构成，   发送部分输入一定码率的电信号</a:t>
            </a:r>
            <a:r>
              <a:rPr lang="en-US" altLang="zh-CN" sz="2000" dirty="0"/>
              <a:t>(155M</a:t>
            </a:r>
            <a:r>
              <a:rPr lang="zh-CN" altLang="en-US" sz="2000" dirty="0"/>
              <a:t>、</a:t>
            </a:r>
            <a:r>
              <a:rPr lang="en-US" altLang="zh-CN" sz="2000" dirty="0"/>
              <a:t>622M</a:t>
            </a:r>
            <a:r>
              <a:rPr lang="zh-CN" altLang="en-US" sz="2000" dirty="0"/>
              <a:t>、</a:t>
            </a:r>
            <a:r>
              <a:rPr lang="en-US" altLang="zh-CN" sz="2000" dirty="0"/>
              <a:t>2.5G</a:t>
            </a:r>
            <a:r>
              <a:rPr lang="zh-CN" altLang="en-US" sz="2000" dirty="0"/>
              <a:t>等</a:t>
            </a:r>
            <a:r>
              <a:rPr lang="en-US" altLang="zh-CN" sz="2000" dirty="0"/>
              <a:t>)</a:t>
            </a:r>
            <a:r>
              <a:rPr lang="zh-CN" altLang="en-US" sz="2000" dirty="0"/>
              <a:t>经内部驱动芯片处理后，驱动半导体激光器</a:t>
            </a:r>
            <a:r>
              <a:rPr lang="en-US" altLang="zh-CN" sz="2000" dirty="0"/>
              <a:t>(LD)</a:t>
            </a:r>
            <a:r>
              <a:rPr lang="zh-CN" altLang="en-US" sz="2000" dirty="0"/>
              <a:t>或发光二极管</a:t>
            </a:r>
            <a:r>
              <a:rPr lang="en-US" altLang="zh-CN" sz="2000" dirty="0"/>
              <a:t>(LED)</a:t>
            </a:r>
            <a:r>
              <a:rPr lang="zh-CN" altLang="en-US" sz="2000" dirty="0"/>
              <a:t>发射出相应速率的调制光信号，并且其内部带有光功率自动控制电路，使输出的光功率保持稳定。在接收部分，一定码率的光信号输入模块后由光探测二极管转换成电信号，然后经前置放大器处理后输出相应码率的电信号，输出的电信号一般为</a:t>
            </a:r>
            <a:r>
              <a:rPr lang="en-US" altLang="zh-CN" sz="2000" dirty="0"/>
              <a:t>PECL</a:t>
            </a:r>
            <a:r>
              <a:rPr lang="zh-CN" altLang="en-US" sz="2000" dirty="0"/>
              <a:t>电平，同时在输入光功率小于一定值后会输出一个无光告警信号。</a:t>
            </a:r>
          </a:p>
          <a:p>
            <a:pPr marL="342900" indent="-342900" latinLnBrk="1">
              <a:spcBef>
                <a:spcPts val="1200"/>
              </a:spcBef>
              <a:buFont typeface="Arial" panose="020B0604020202020204" pitchFamily="34" charset="0"/>
              <a:buChar char="•"/>
            </a:pPr>
            <a:r>
              <a:rPr lang="zh-CN" altLang="en-US" sz="2000" dirty="0"/>
              <a:t>光收发一体模块封装有着比较规范的标准，目前主要有以下一些形式：</a:t>
            </a:r>
            <a:r>
              <a:rPr lang="en-US" altLang="zh-CN" sz="2000" dirty="0"/>
              <a:t>1×9 footprint</a:t>
            </a:r>
            <a:r>
              <a:rPr lang="zh-CN" altLang="en-US" sz="2000" dirty="0"/>
              <a:t>、</a:t>
            </a:r>
            <a:r>
              <a:rPr lang="en-US" altLang="zh-CN" sz="2000" dirty="0"/>
              <a:t>2×9footprint</a:t>
            </a:r>
            <a:r>
              <a:rPr lang="zh-CN" altLang="en-US" sz="2000" dirty="0"/>
              <a:t>、</a:t>
            </a:r>
            <a:r>
              <a:rPr lang="en-US" altLang="zh-CN" sz="2000" dirty="0"/>
              <a:t>GBIC</a:t>
            </a:r>
            <a:r>
              <a:rPr lang="zh-CN" altLang="en-US" sz="2000" dirty="0"/>
              <a:t>（</a:t>
            </a:r>
            <a:r>
              <a:rPr lang="en-US" altLang="zh-CN" sz="2000" dirty="0"/>
              <a:t>Gigabit Interface Converter</a:t>
            </a:r>
            <a:r>
              <a:rPr lang="zh-CN" altLang="en-US" sz="2000" dirty="0"/>
              <a:t>）</a:t>
            </a:r>
            <a:r>
              <a:rPr lang="en-US" altLang="zh-CN" sz="2000" dirty="0"/>
              <a:t>Transceiver</a:t>
            </a:r>
            <a:r>
              <a:rPr lang="zh-CN" altLang="en-US" sz="2000" dirty="0"/>
              <a:t>、</a:t>
            </a:r>
            <a:r>
              <a:rPr lang="en-US" altLang="zh-CN" sz="2000" dirty="0"/>
              <a:t>SFF</a:t>
            </a:r>
            <a:r>
              <a:rPr lang="zh-CN" altLang="en-US" sz="2000" dirty="0"/>
              <a:t>（</a:t>
            </a:r>
            <a:r>
              <a:rPr lang="en-US" altLang="zh-CN" sz="2000" dirty="0"/>
              <a:t>Small Form Factor</a:t>
            </a:r>
            <a:r>
              <a:rPr lang="zh-CN" altLang="en-US" sz="2000" dirty="0"/>
              <a:t>）以及</a:t>
            </a:r>
            <a:r>
              <a:rPr lang="en-US" altLang="zh-CN" sz="2000" dirty="0"/>
              <a:t>SFP</a:t>
            </a:r>
            <a:r>
              <a:rPr lang="zh-CN" altLang="en-US" sz="2000" dirty="0"/>
              <a:t>（</a:t>
            </a:r>
            <a:r>
              <a:rPr lang="en-US" altLang="zh-CN" sz="2000" dirty="0"/>
              <a:t>Small Form Factor Pluggable</a:t>
            </a:r>
            <a:r>
              <a:rPr lang="zh-CN" altLang="en-US" sz="2000" dirty="0"/>
              <a:t>）。其中</a:t>
            </a:r>
            <a:r>
              <a:rPr lang="en-US" altLang="zh-CN" sz="2000" dirty="0"/>
              <a:t>1×9</a:t>
            </a:r>
            <a:r>
              <a:rPr lang="zh-CN" altLang="en-US" sz="2000" dirty="0"/>
              <a:t>和</a:t>
            </a:r>
            <a:r>
              <a:rPr lang="en-US" altLang="zh-CN" sz="2000" dirty="0"/>
              <a:t>2×9</a:t>
            </a:r>
            <a:r>
              <a:rPr lang="zh-CN" altLang="en-US" sz="2000" dirty="0"/>
              <a:t>两种封装为大封装，小封装的有</a:t>
            </a:r>
            <a:r>
              <a:rPr lang="en-US" altLang="zh-CN" sz="2000" dirty="0"/>
              <a:t>2×5</a:t>
            </a:r>
            <a:r>
              <a:rPr lang="zh-CN" altLang="en-US" sz="2000" dirty="0"/>
              <a:t>和</a:t>
            </a:r>
            <a:r>
              <a:rPr lang="en-US" altLang="zh-CN" sz="2000" dirty="0"/>
              <a:t>2×10 SFF</a:t>
            </a:r>
            <a:r>
              <a:rPr lang="zh-CN" altLang="en-US" sz="2000" dirty="0"/>
              <a:t>两种。光接口有</a:t>
            </a:r>
            <a:r>
              <a:rPr lang="en-US" altLang="zh-CN" sz="2000" dirty="0"/>
              <a:t>SC</a:t>
            </a:r>
            <a:r>
              <a:rPr lang="zh-CN" altLang="en-US" sz="2000" dirty="0"/>
              <a:t>、</a:t>
            </a:r>
            <a:r>
              <a:rPr lang="en-US" altLang="zh-CN" sz="2000" dirty="0"/>
              <a:t>MTRJ</a:t>
            </a:r>
            <a:r>
              <a:rPr lang="zh-CN" altLang="en-US" sz="2000" dirty="0"/>
              <a:t>、</a:t>
            </a:r>
            <a:r>
              <a:rPr lang="en-US" altLang="zh-CN" sz="2000" dirty="0"/>
              <a:t>LC</a:t>
            </a:r>
            <a:r>
              <a:rPr lang="zh-CN" altLang="en-US" sz="2000" dirty="0"/>
              <a:t>等形式。</a:t>
            </a:r>
          </a:p>
        </p:txBody>
      </p:sp>
    </p:spTree>
    <p:extLst>
      <p:ext uri="{BB962C8B-B14F-4D97-AF65-F5344CB8AC3E}">
        <p14:creationId xmlns:p14="http://schemas.microsoft.com/office/powerpoint/2010/main" val="1877687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0"/>
            <a:ext cx="7772400" cy="720080"/>
          </a:xfrm>
        </p:spPr>
        <p:txBody>
          <a:bodyPr/>
          <a:lstStyle/>
          <a:p>
            <a:pPr eaLnBrk="1" hangingPunct="1"/>
            <a:r>
              <a:rPr lang="zh-CN" altLang="en-US" dirty="0">
                <a:solidFill>
                  <a:schemeClr val="tx1"/>
                </a:solidFill>
              </a:rPr>
              <a:t>光收发一体模块的封装</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56</a:t>
            </a:fld>
            <a:endParaRPr lang="en-US" altLang="zh-CN"/>
          </a:p>
        </p:txBody>
      </p:sp>
      <p:pic>
        <p:nvPicPr>
          <p:cNvPr id="5" name="image9.jpeg">
            <a:extLst>
              <a:ext uri="{FF2B5EF4-FFF2-40B4-BE49-F238E27FC236}">
                <a16:creationId xmlns:a16="http://schemas.microsoft.com/office/drawing/2014/main" id="{700F7AEF-F59F-8268-F836-925489F847C1}"/>
              </a:ext>
            </a:extLst>
          </p:cNvPr>
          <p:cNvPicPr>
            <a:picLocks noChangeAspect="1"/>
          </p:cNvPicPr>
          <p:nvPr/>
        </p:nvPicPr>
        <p:blipFill>
          <a:blip r:embed="rId2" cstate="print"/>
          <a:stretch>
            <a:fillRect/>
          </a:stretch>
        </p:blipFill>
        <p:spPr>
          <a:xfrm>
            <a:off x="389044" y="720080"/>
            <a:ext cx="3168352" cy="2495428"/>
          </a:xfrm>
          <a:prstGeom prst="rect">
            <a:avLst/>
          </a:prstGeom>
        </p:spPr>
      </p:pic>
      <p:pic>
        <p:nvPicPr>
          <p:cNvPr id="6" name="image10.jpeg">
            <a:extLst>
              <a:ext uri="{FF2B5EF4-FFF2-40B4-BE49-F238E27FC236}">
                <a16:creationId xmlns:a16="http://schemas.microsoft.com/office/drawing/2014/main" id="{BD56AA68-832B-F432-663F-4465FF3A0B12}"/>
              </a:ext>
            </a:extLst>
          </p:cNvPr>
          <p:cNvPicPr>
            <a:picLocks noChangeAspect="1"/>
          </p:cNvPicPr>
          <p:nvPr/>
        </p:nvPicPr>
        <p:blipFill>
          <a:blip r:embed="rId3" cstate="print"/>
          <a:stretch>
            <a:fillRect/>
          </a:stretch>
        </p:blipFill>
        <p:spPr>
          <a:xfrm>
            <a:off x="3980096" y="1234232"/>
            <a:ext cx="4793724" cy="1659632"/>
          </a:xfrm>
          <a:prstGeom prst="rect">
            <a:avLst/>
          </a:prstGeom>
        </p:spPr>
      </p:pic>
      <p:pic>
        <p:nvPicPr>
          <p:cNvPr id="7" name="image11.jpeg">
            <a:extLst>
              <a:ext uri="{FF2B5EF4-FFF2-40B4-BE49-F238E27FC236}">
                <a16:creationId xmlns:a16="http://schemas.microsoft.com/office/drawing/2014/main" id="{282514AE-C1C0-8554-3313-A1F469557340}"/>
              </a:ext>
            </a:extLst>
          </p:cNvPr>
          <p:cNvPicPr>
            <a:picLocks noChangeAspect="1"/>
          </p:cNvPicPr>
          <p:nvPr/>
        </p:nvPicPr>
        <p:blipFill>
          <a:blip r:embed="rId4" cstate="print"/>
          <a:stretch>
            <a:fillRect/>
          </a:stretch>
        </p:blipFill>
        <p:spPr>
          <a:xfrm>
            <a:off x="91664" y="3589336"/>
            <a:ext cx="3888432" cy="2576636"/>
          </a:xfrm>
          <a:prstGeom prst="rect">
            <a:avLst/>
          </a:prstGeom>
        </p:spPr>
      </p:pic>
      <p:pic>
        <p:nvPicPr>
          <p:cNvPr id="8" name="image13.jpeg">
            <a:extLst>
              <a:ext uri="{FF2B5EF4-FFF2-40B4-BE49-F238E27FC236}">
                <a16:creationId xmlns:a16="http://schemas.microsoft.com/office/drawing/2014/main" id="{DEBD199F-A811-52D4-5743-55B84C639F6B}"/>
              </a:ext>
            </a:extLst>
          </p:cNvPr>
          <p:cNvPicPr>
            <a:picLocks noChangeAspect="1"/>
          </p:cNvPicPr>
          <p:nvPr/>
        </p:nvPicPr>
        <p:blipFill>
          <a:blip r:embed="rId5" cstate="print"/>
          <a:stretch>
            <a:fillRect/>
          </a:stretch>
        </p:blipFill>
        <p:spPr>
          <a:xfrm>
            <a:off x="4219892" y="3398454"/>
            <a:ext cx="4666615" cy="2667000"/>
          </a:xfrm>
          <a:prstGeom prst="rect">
            <a:avLst/>
          </a:prstGeom>
        </p:spPr>
      </p:pic>
      <p:sp>
        <p:nvSpPr>
          <p:cNvPr id="9" name="矩形 8">
            <a:extLst>
              <a:ext uri="{FF2B5EF4-FFF2-40B4-BE49-F238E27FC236}">
                <a16:creationId xmlns:a16="http://schemas.microsoft.com/office/drawing/2014/main" id="{144D8385-34E1-7E0F-C40A-9EEC283A0D80}"/>
              </a:ext>
            </a:extLst>
          </p:cNvPr>
          <p:cNvSpPr/>
          <p:nvPr/>
        </p:nvSpPr>
        <p:spPr>
          <a:xfrm>
            <a:off x="-1138523" y="3259954"/>
            <a:ext cx="6223485" cy="307777"/>
          </a:xfrm>
          <a:prstGeom prst="rect">
            <a:avLst/>
          </a:prstGeom>
        </p:spPr>
        <p:txBody>
          <a:bodyPr wrap="square">
            <a:spAutoFit/>
          </a:bodyPr>
          <a:lstStyle/>
          <a:p>
            <a:pPr algn="ctr"/>
            <a:r>
              <a:rPr lang="zh-CN" altLang="en-US" sz="1400" b="1" dirty="0"/>
              <a:t>图 </a:t>
            </a:r>
            <a:r>
              <a:rPr lang="en-US" altLang="zh-CN" sz="1400" b="1" dirty="0"/>
              <a:t>1×9 SC</a:t>
            </a:r>
            <a:r>
              <a:rPr lang="zh-CN" altLang="en-US" sz="1400" b="1" dirty="0"/>
              <a:t>收发一体模块外形和内部结构</a:t>
            </a:r>
          </a:p>
        </p:txBody>
      </p:sp>
      <p:sp>
        <p:nvSpPr>
          <p:cNvPr id="10" name="矩形 9">
            <a:extLst>
              <a:ext uri="{FF2B5EF4-FFF2-40B4-BE49-F238E27FC236}">
                <a16:creationId xmlns:a16="http://schemas.microsoft.com/office/drawing/2014/main" id="{C35C7B90-E135-D0DE-1ABB-338C0629410B}"/>
              </a:ext>
            </a:extLst>
          </p:cNvPr>
          <p:cNvSpPr/>
          <p:nvPr/>
        </p:nvSpPr>
        <p:spPr>
          <a:xfrm>
            <a:off x="3441456" y="2976292"/>
            <a:ext cx="6223485" cy="307777"/>
          </a:xfrm>
          <a:prstGeom prst="rect">
            <a:avLst/>
          </a:prstGeom>
        </p:spPr>
        <p:txBody>
          <a:bodyPr wrap="square">
            <a:spAutoFit/>
          </a:bodyPr>
          <a:lstStyle/>
          <a:p>
            <a:pPr algn="ctr"/>
            <a:r>
              <a:rPr lang="zh-CN" altLang="en-US" sz="1400" b="1" dirty="0"/>
              <a:t>图 </a:t>
            </a:r>
            <a:r>
              <a:rPr lang="en-US" altLang="zh-CN" sz="1400" b="1" dirty="0"/>
              <a:t>GBIC</a:t>
            </a:r>
            <a:r>
              <a:rPr lang="zh-CN" altLang="en-US" sz="1400" b="1" dirty="0"/>
              <a:t>收发一体模块外形及内部结构</a:t>
            </a:r>
          </a:p>
        </p:txBody>
      </p:sp>
      <p:sp>
        <p:nvSpPr>
          <p:cNvPr id="11" name="矩形 10">
            <a:extLst>
              <a:ext uri="{FF2B5EF4-FFF2-40B4-BE49-F238E27FC236}">
                <a16:creationId xmlns:a16="http://schemas.microsoft.com/office/drawing/2014/main" id="{2EC6D4B9-5F7F-BA23-D5E7-DC16634EDAEA}"/>
              </a:ext>
            </a:extLst>
          </p:cNvPr>
          <p:cNvSpPr/>
          <p:nvPr/>
        </p:nvSpPr>
        <p:spPr>
          <a:xfrm>
            <a:off x="202548" y="6137920"/>
            <a:ext cx="3666663" cy="523220"/>
          </a:xfrm>
          <a:prstGeom prst="rect">
            <a:avLst/>
          </a:prstGeom>
        </p:spPr>
        <p:txBody>
          <a:bodyPr wrap="square">
            <a:spAutoFit/>
          </a:bodyPr>
          <a:lstStyle/>
          <a:p>
            <a:pPr algn="ctr"/>
            <a:r>
              <a:rPr lang="zh-CN" altLang="en-US" sz="1400" b="1" dirty="0"/>
              <a:t>图 </a:t>
            </a:r>
            <a:r>
              <a:rPr lang="en-US" altLang="zh-CN" sz="1400" b="1" dirty="0"/>
              <a:t>SFF</a:t>
            </a:r>
            <a:r>
              <a:rPr lang="zh-CN" altLang="en-US" sz="1400" b="1" dirty="0"/>
              <a:t>型</a:t>
            </a:r>
            <a:r>
              <a:rPr lang="en-US" altLang="zh-CN" sz="1400" b="1" dirty="0"/>
              <a:t>2×10</a:t>
            </a:r>
            <a:r>
              <a:rPr lang="zh-CN" altLang="en-US" sz="1400" b="1" dirty="0"/>
              <a:t>封装</a:t>
            </a:r>
            <a:r>
              <a:rPr lang="en-US" altLang="zh-CN" sz="1400" b="1" dirty="0"/>
              <a:t>LC</a:t>
            </a:r>
            <a:r>
              <a:rPr lang="zh-CN" altLang="en-US" sz="1400" b="1" dirty="0"/>
              <a:t>光接口收发一体模块外形和内部详细结构图</a:t>
            </a:r>
          </a:p>
        </p:txBody>
      </p:sp>
      <p:sp>
        <p:nvSpPr>
          <p:cNvPr id="12" name="矩形 11">
            <a:extLst>
              <a:ext uri="{FF2B5EF4-FFF2-40B4-BE49-F238E27FC236}">
                <a16:creationId xmlns:a16="http://schemas.microsoft.com/office/drawing/2014/main" id="{45D80F6D-BE2B-7BF9-44DE-55BF163D6701}"/>
              </a:ext>
            </a:extLst>
          </p:cNvPr>
          <p:cNvSpPr/>
          <p:nvPr/>
        </p:nvSpPr>
        <p:spPr>
          <a:xfrm>
            <a:off x="5471460" y="6150045"/>
            <a:ext cx="2638805" cy="523220"/>
          </a:xfrm>
          <a:prstGeom prst="rect">
            <a:avLst/>
          </a:prstGeom>
        </p:spPr>
        <p:txBody>
          <a:bodyPr wrap="square">
            <a:spAutoFit/>
          </a:bodyPr>
          <a:lstStyle/>
          <a:p>
            <a:pPr algn="ctr"/>
            <a:r>
              <a:rPr lang="zh-CN" altLang="en-US" sz="1400" b="1" dirty="0"/>
              <a:t>图 </a:t>
            </a:r>
            <a:r>
              <a:rPr lang="en-US" altLang="zh-CN" sz="1400" b="1" dirty="0"/>
              <a:t>SFP</a:t>
            </a:r>
            <a:r>
              <a:rPr lang="zh-CN" altLang="en-US" sz="1400" b="1" dirty="0"/>
              <a:t>封装</a:t>
            </a:r>
            <a:r>
              <a:rPr lang="en-US" altLang="zh-CN" sz="1400" b="1" dirty="0"/>
              <a:t>LC</a:t>
            </a:r>
            <a:r>
              <a:rPr lang="zh-CN" altLang="en-US" sz="1400" b="1" dirty="0"/>
              <a:t>型光接口收发一体模块外形和内部结构图</a:t>
            </a:r>
          </a:p>
        </p:txBody>
      </p:sp>
    </p:spTree>
    <p:extLst>
      <p:ext uri="{BB962C8B-B14F-4D97-AF65-F5344CB8AC3E}">
        <p14:creationId xmlns:p14="http://schemas.microsoft.com/office/powerpoint/2010/main" val="143210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300555"/>
            <a:ext cx="7772400" cy="867736"/>
          </a:xfrm>
        </p:spPr>
        <p:txBody>
          <a:bodyPr/>
          <a:lstStyle/>
          <a:p>
            <a:pPr eaLnBrk="1" hangingPunct="1"/>
            <a:r>
              <a:rPr lang="zh-CN" altLang="en-US" dirty="0">
                <a:solidFill>
                  <a:schemeClr val="tx1"/>
                </a:solidFill>
              </a:rPr>
              <a:t>有源光器件的外壳</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57</a:t>
            </a:fld>
            <a:endParaRPr lang="en-US" altLang="zh-CN" dirty="0"/>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1168291"/>
            <a:ext cx="8811884" cy="4893647"/>
          </a:xfrm>
          <a:prstGeom prst="rect">
            <a:avLst/>
          </a:prstGeom>
          <a:noFill/>
        </p:spPr>
        <p:txBody>
          <a:bodyPr wrap="square" rtlCol="0">
            <a:spAutoFit/>
          </a:bodyPr>
          <a:lstStyle/>
          <a:p>
            <a:pPr latinLnBrk="1"/>
            <a:r>
              <a:rPr lang="zh-CN" altLang="en-US" sz="2000" dirty="0"/>
              <a:t>有源光器件的外壳主要实现以下一些功能：</a:t>
            </a:r>
            <a:endParaRPr lang="en-US" altLang="zh-CN" sz="2000" dirty="0"/>
          </a:p>
          <a:p>
            <a:pPr marL="648000" indent="-288000" latinLnBrk="1">
              <a:buFont typeface="Times New Roman" panose="02020603050405020304" pitchFamily="18" charset="0"/>
              <a:buChar char="₋"/>
            </a:pPr>
            <a:r>
              <a:rPr lang="zh-CN" altLang="en-US" sz="2000" b="1" dirty="0"/>
              <a:t>机械以及环境保护</a:t>
            </a:r>
            <a:r>
              <a:rPr lang="zh-CN" altLang="en-US" sz="2000" dirty="0"/>
              <a:t>：传输用光电子器件一般采用密闭封装。典型的管壳由基底、密封环、电通路以及尾纤导管等部分构成，这些部分为内部芯片和电路提供了机械和环境保护，并且要求这些部件的热膨胀系数相匹配，以便保证整个工作温度范围内壳体密封性能的可靠性。</a:t>
            </a:r>
            <a:endParaRPr lang="en-US" altLang="zh-CN" sz="2000" dirty="0"/>
          </a:p>
          <a:p>
            <a:pPr marL="648000" indent="-288000" latinLnBrk="1">
              <a:buFont typeface="Times New Roman" panose="02020603050405020304" pitchFamily="18" charset="0"/>
              <a:buChar char="₋"/>
            </a:pPr>
            <a:r>
              <a:rPr lang="zh-CN" altLang="en-US" sz="2000" b="1" dirty="0"/>
              <a:t>热传递</a:t>
            </a:r>
            <a:r>
              <a:rPr lang="zh-CN" altLang="en-US" sz="2000" dirty="0"/>
              <a:t>：对于一些发热量较大或者需要工作温度稳定的有源光器件，管壳内通常还会包含一个</a:t>
            </a:r>
            <a:r>
              <a:rPr lang="en-US" altLang="zh-CN" sz="2000" dirty="0"/>
              <a:t>TEC</a:t>
            </a:r>
            <a:r>
              <a:rPr lang="zh-CN" altLang="en-US" sz="2000" dirty="0"/>
              <a:t>制冷器，这种情况下，管壳的基底一般采用铜钨合金构成， 以便起到良好的热传递功能。</a:t>
            </a:r>
            <a:endParaRPr lang="en-US" altLang="zh-CN" sz="2000" dirty="0"/>
          </a:p>
          <a:p>
            <a:pPr marL="648000" indent="-288000" latinLnBrk="1">
              <a:buFont typeface="Times New Roman" panose="02020603050405020304" pitchFamily="18" charset="0"/>
              <a:buChar char="₋"/>
            </a:pPr>
            <a:r>
              <a:rPr lang="zh-CN" altLang="en-US" sz="2000" b="1" dirty="0"/>
              <a:t>电通路</a:t>
            </a:r>
            <a:r>
              <a:rPr lang="zh-CN" altLang="en-US" sz="2000" dirty="0"/>
              <a:t>：为了实现封装的可靠密封，管壳上电通路所使用的电介质一般为玻璃或陶瓷等非有机材料。而</a:t>
            </a:r>
            <a:r>
              <a:rPr lang="en-US" altLang="zh-CN" sz="2000" dirty="0"/>
              <a:t>Kovar</a:t>
            </a:r>
            <a:r>
              <a:rPr lang="zh-CN" altLang="en-US" sz="2000" dirty="0"/>
              <a:t>合金的热膨胀系数与陶瓷接近，所以密封环和尾纤导管一般采用</a:t>
            </a:r>
            <a:r>
              <a:rPr lang="en-US" altLang="zh-CN" sz="2000" dirty="0"/>
              <a:t>Kovar</a:t>
            </a:r>
            <a:r>
              <a:rPr lang="zh-CN" altLang="en-US" sz="2000" dirty="0"/>
              <a:t>合金，但</a:t>
            </a:r>
            <a:r>
              <a:rPr lang="en-US" altLang="zh-CN" sz="2000" dirty="0"/>
              <a:t>Kovar</a:t>
            </a:r>
            <a:r>
              <a:rPr lang="zh-CN" altLang="en-US" sz="2000" dirty="0"/>
              <a:t>合金导热性不理想，在不是特别需要低热阻的情况下，</a:t>
            </a:r>
            <a:r>
              <a:rPr lang="en-US" altLang="zh-CN" sz="2000" dirty="0"/>
              <a:t> Kovar</a:t>
            </a:r>
            <a:r>
              <a:rPr lang="zh-CN" altLang="en-US" sz="2000" dirty="0"/>
              <a:t>合金才可以用来做基底。</a:t>
            </a:r>
            <a:endParaRPr lang="en-US" altLang="zh-CN" sz="2000" dirty="0"/>
          </a:p>
          <a:p>
            <a:pPr marL="648000" indent="-288000" latinLnBrk="1">
              <a:buFont typeface="Times New Roman" panose="02020603050405020304" pitchFamily="18" charset="0"/>
              <a:buChar char="₋"/>
            </a:pPr>
            <a:r>
              <a:rPr lang="zh-CN" altLang="en-US" sz="2000" b="1" dirty="0"/>
              <a:t>光通路</a:t>
            </a:r>
            <a:r>
              <a:rPr lang="zh-CN" altLang="en-US" sz="2000" dirty="0"/>
              <a:t>：激光器发出的光信号要进入光纤以及从光纤传来的光信号要进入光探测器都得经过一定的光  通路，光通路的结构一般有两种：直接耦合方式、透镜耦合方式。</a:t>
            </a:r>
            <a:endParaRPr lang="en-US" altLang="zh-CN" sz="2000" dirty="0"/>
          </a:p>
        </p:txBody>
      </p:sp>
    </p:spTree>
    <p:extLst>
      <p:ext uri="{BB962C8B-B14F-4D97-AF65-F5344CB8AC3E}">
        <p14:creationId xmlns:p14="http://schemas.microsoft.com/office/powerpoint/2010/main" val="1145376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1676400" y="267905"/>
            <a:ext cx="5829300" cy="489947"/>
          </a:xfrm>
        </p:spPr>
        <p:txBody>
          <a:bodyPr>
            <a:noAutofit/>
          </a:bodyPr>
          <a:lstStyle/>
          <a:p>
            <a:pPr eaLnBrk="1" hangingPunct="1"/>
            <a:r>
              <a:rPr lang="zh-CN" altLang="en-US" dirty="0">
                <a:solidFill>
                  <a:schemeClr val="tx1"/>
                </a:solidFill>
              </a:rPr>
              <a:t>有源光器件的耦合</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58</a:t>
            </a:fld>
            <a:endParaRPr lang="en-US" altLang="zh-CN" dirty="0"/>
          </a:p>
        </p:txBody>
      </p:sp>
      <p:sp>
        <p:nvSpPr>
          <p:cNvPr id="4" name="文本框 3">
            <a:extLst>
              <a:ext uri="{FF2B5EF4-FFF2-40B4-BE49-F238E27FC236}">
                <a16:creationId xmlns:a16="http://schemas.microsoft.com/office/drawing/2014/main" id="{277CEF2D-E082-1A6F-DC02-93EE7D1807AC}"/>
              </a:ext>
            </a:extLst>
          </p:cNvPr>
          <p:cNvSpPr txBox="1"/>
          <p:nvPr/>
        </p:nvSpPr>
        <p:spPr>
          <a:xfrm>
            <a:off x="306574" y="862382"/>
            <a:ext cx="8568952" cy="1015663"/>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000" b="1" dirty="0">
                <a:solidFill>
                  <a:srgbClr val="C00000"/>
                </a:solidFill>
              </a:rPr>
              <a:t>直接耦合</a:t>
            </a:r>
            <a:r>
              <a:rPr lang="zh-CN" altLang="en-US" sz="2000" dirty="0"/>
              <a:t>：直接耦合可以使用劈形光纤或者锥形光纤来实现。劈形光纤由裸纤直接劈开获得，光纤端面为平面，价格较便宜，但由于端面为平面所以反射较大，并且与激光器耦合时插入损耗也较大（一般为</a:t>
            </a:r>
            <a:r>
              <a:rPr lang="en-US" altLang="zh-CN" sz="2000" dirty="0"/>
              <a:t>9-12dB</a:t>
            </a:r>
            <a:r>
              <a:rPr lang="zh-CN" altLang="en-US" sz="2000" dirty="0"/>
              <a:t>）。</a:t>
            </a:r>
            <a:endParaRPr lang="en-US" altLang="zh-CN" sz="2000" dirty="0"/>
          </a:p>
        </p:txBody>
      </p:sp>
      <p:pic>
        <p:nvPicPr>
          <p:cNvPr id="5" name="image31.jpeg">
            <a:extLst>
              <a:ext uri="{FF2B5EF4-FFF2-40B4-BE49-F238E27FC236}">
                <a16:creationId xmlns:a16="http://schemas.microsoft.com/office/drawing/2014/main" id="{CF89756A-B62C-0006-1D63-5EA01FFC484E}"/>
              </a:ext>
            </a:extLst>
          </p:cNvPr>
          <p:cNvPicPr>
            <a:picLocks noChangeAspect="1"/>
          </p:cNvPicPr>
          <p:nvPr/>
        </p:nvPicPr>
        <p:blipFill>
          <a:blip r:embed="rId2" cstate="print"/>
          <a:stretch>
            <a:fillRect/>
          </a:stretch>
        </p:blipFill>
        <p:spPr>
          <a:xfrm>
            <a:off x="755576" y="1982574"/>
            <a:ext cx="4990066" cy="870361"/>
          </a:xfrm>
          <a:prstGeom prst="rect">
            <a:avLst/>
          </a:prstGeom>
        </p:spPr>
      </p:pic>
      <p:sp>
        <p:nvSpPr>
          <p:cNvPr id="6" name="矩形 5">
            <a:extLst>
              <a:ext uri="{FF2B5EF4-FFF2-40B4-BE49-F238E27FC236}">
                <a16:creationId xmlns:a16="http://schemas.microsoft.com/office/drawing/2014/main" id="{B85D7607-9BD4-E15F-B67A-B88AEE1AEB1D}"/>
              </a:ext>
            </a:extLst>
          </p:cNvPr>
          <p:cNvSpPr/>
          <p:nvPr/>
        </p:nvSpPr>
        <p:spPr>
          <a:xfrm>
            <a:off x="5589721" y="2699046"/>
            <a:ext cx="2289576" cy="307777"/>
          </a:xfrm>
          <a:prstGeom prst="rect">
            <a:avLst/>
          </a:prstGeom>
        </p:spPr>
        <p:txBody>
          <a:bodyPr wrap="square">
            <a:spAutoFit/>
          </a:bodyPr>
          <a:lstStyle/>
          <a:p>
            <a:pPr algn="ctr"/>
            <a:r>
              <a:rPr lang="zh-CN" altLang="en-US" sz="1400" b="1" dirty="0"/>
              <a:t>图 直接耦合的两种方式</a:t>
            </a:r>
          </a:p>
        </p:txBody>
      </p:sp>
      <p:sp>
        <p:nvSpPr>
          <p:cNvPr id="7" name="文本框 6">
            <a:extLst>
              <a:ext uri="{FF2B5EF4-FFF2-40B4-BE49-F238E27FC236}">
                <a16:creationId xmlns:a16="http://schemas.microsoft.com/office/drawing/2014/main" id="{F79FB41A-8308-7FBD-EEE9-F82D1BF454B4}"/>
              </a:ext>
            </a:extLst>
          </p:cNvPr>
          <p:cNvSpPr txBox="1"/>
          <p:nvPr/>
        </p:nvSpPr>
        <p:spPr>
          <a:xfrm>
            <a:off x="306574" y="3079463"/>
            <a:ext cx="8568952" cy="1323439"/>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000" b="1" dirty="0">
                <a:solidFill>
                  <a:srgbClr val="C00000"/>
                </a:solidFill>
              </a:rPr>
              <a:t>透镜耦合</a:t>
            </a:r>
            <a:r>
              <a:rPr lang="zh-CN" altLang="en-US" sz="2000" dirty="0"/>
              <a:t>：透镜耦合可以是单透镜也可以是多透镜。多透镜时光束先通过第一个透镜变成平行光，再通过第二个透镜聚焦。可在平行光束中任意位置放置隔离器以对反射进行控制。透镜耦合可以将其中一个透镜安装在管壳上，这样光纤就不必伸入管壳内部，也就不必对光纤进行金属化。</a:t>
            </a:r>
            <a:endParaRPr lang="en-US" altLang="zh-CN" sz="2000" dirty="0"/>
          </a:p>
        </p:txBody>
      </p:sp>
      <p:pic>
        <p:nvPicPr>
          <p:cNvPr id="8" name="image32.jpeg">
            <a:extLst>
              <a:ext uri="{FF2B5EF4-FFF2-40B4-BE49-F238E27FC236}">
                <a16:creationId xmlns:a16="http://schemas.microsoft.com/office/drawing/2014/main" id="{360C1AA2-96EC-57DB-C764-11C0B660D7C2}"/>
              </a:ext>
            </a:extLst>
          </p:cNvPr>
          <p:cNvPicPr>
            <a:picLocks noChangeAspect="1"/>
          </p:cNvPicPr>
          <p:nvPr/>
        </p:nvPicPr>
        <p:blipFill>
          <a:blip r:embed="rId3" cstate="print"/>
          <a:stretch>
            <a:fillRect/>
          </a:stretch>
        </p:blipFill>
        <p:spPr>
          <a:xfrm>
            <a:off x="755575" y="4402901"/>
            <a:ext cx="6180093" cy="1696075"/>
          </a:xfrm>
          <a:prstGeom prst="rect">
            <a:avLst/>
          </a:prstGeom>
        </p:spPr>
      </p:pic>
      <p:sp>
        <p:nvSpPr>
          <p:cNvPr id="9" name="矩形 8">
            <a:extLst>
              <a:ext uri="{FF2B5EF4-FFF2-40B4-BE49-F238E27FC236}">
                <a16:creationId xmlns:a16="http://schemas.microsoft.com/office/drawing/2014/main" id="{DE2CD318-CA41-70B2-62E5-810C9DE7B45E}"/>
              </a:ext>
            </a:extLst>
          </p:cNvPr>
          <p:cNvSpPr/>
          <p:nvPr/>
        </p:nvSpPr>
        <p:spPr>
          <a:xfrm>
            <a:off x="1561163" y="6169223"/>
            <a:ext cx="2506535" cy="307777"/>
          </a:xfrm>
          <a:prstGeom prst="rect">
            <a:avLst/>
          </a:prstGeom>
        </p:spPr>
        <p:txBody>
          <a:bodyPr wrap="square">
            <a:spAutoFit/>
          </a:bodyPr>
          <a:lstStyle/>
          <a:p>
            <a:pPr algn="ctr"/>
            <a:r>
              <a:rPr lang="zh-CN" altLang="en-US" sz="1400" b="1" dirty="0"/>
              <a:t>图 透镜耦合的几种方式</a:t>
            </a:r>
          </a:p>
        </p:txBody>
      </p:sp>
    </p:spTree>
    <p:extLst>
      <p:ext uri="{BB962C8B-B14F-4D97-AF65-F5344CB8AC3E}">
        <p14:creationId xmlns:p14="http://schemas.microsoft.com/office/powerpoint/2010/main" val="4163019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280426"/>
            <a:ext cx="7772400" cy="653262"/>
          </a:xfrm>
        </p:spPr>
        <p:txBody>
          <a:bodyPr/>
          <a:lstStyle/>
          <a:p>
            <a:pPr eaLnBrk="1" hangingPunct="1"/>
            <a:r>
              <a:rPr lang="zh-CN" altLang="en-US" dirty="0">
                <a:solidFill>
                  <a:schemeClr val="tx1"/>
                </a:solidFill>
              </a:rPr>
              <a:t>有源光器件的对准</a:t>
            </a:r>
          </a:p>
        </p:txBody>
      </p:sp>
      <p:sp>
        <p:nvSpPr>
          <p:cNvPr id="2" name="页脚占位符 1">
            <a:extLst>
              <a:ext uri="{FF2B5EF4-FFF2-40B4-BE49-F238E27FC236}">
                <a16:creationId xmlns:a16="http://schemas.microsoft.com/office/drawing/2014/main" id="{FD153858-315A-4481-9E72-1D5C0A0FCC70}"/>
              </a:ext>
            </a:extLst>
          </p:cNvPr>
          <p:cNvSpPr>
            <a:spLocks noGrp="1"/>
          </p:cNvSpPr>
          <p:nvPr>
            <p:ph type="ftr" sz="quarter" idx="11"/>
          </p:nvPr>
        </p:nvSpPr>
        <p:spPr/>
        <p:txBody>
          <a:bodyPr/>
          <a:lstStyle/>
          <a:p>
            <a:pPr>
              <a:defRPr/>
            </a:pPr>
            <a:r>
              <a:rPr lang="zh-CN" altLang="en-US" dirty="0"/>
              <a:t>集成光电子学概论</a:t>
            </a:r>
            <a:endParaRPr lang="en-US" altLang="zh-CN" dirty="0"/>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59</a:t>
            </a:fld>
            <a:endParaRPr lang="en-US" altLang="zh-CN" dirty="0"/>
          </a:p>
        </p:txBody>
      </p:sp>
      <p:sp>
        <p:nvSpPr>
          <p:cNvPr id="4" name="文本框 3">
            <a:extLst>
              <a:ext uri="{FF2B5EF4-FFF2-40B4-BE49-F238E27FC236}">
                <a16:creationId xmlns:a16="http://schemas.microsoft.com/office/drawing/2014/main" id="{277CEF2D-E082-1A6F-DC02-93EE7D1807AC}"/>
              </a:ext>
            </a:extLst>
          </p:cNvPr>
          <p:cNvSpPr txBox="1"/>
          <p:nvPr/>
        </p:nvSpPr>
        <p:spPr>
          <a:xfrm>
            <a:off x="166058" y="933688"/>
            <a:ext cx="8811884" cy="1631216"/>
          </a:xfrm>
          <a:prstGeom prst="rect">
            <a:avLst/>
          </a:prstGeom>
          <a:noFill/>
        </p:spPr>
        <p:txBody>
          <a:bodyPr wrap="square" rtlCol="0">
            <a:spAutoFit/>
          </a:bodyPr>
          <a:lstStyle/>
          <a:p>
            <a:pPr marL="342900" indent="-342900" latinLnBrk="1">
              <a:buFont typeface="Arial" panose="020B0604020202020204" pitchFamily="34" charset="0"/>
              <a:buChar char="•"/>
            </a:pPr>
            <a:r>
              <a:rPr lang="zh-CN" altLang="en-US" sz="2000" dirty="0"/>
              <a:t>对准技术一般分为</a:t>
            </a:r>
            <a:r>
              <a:rPr lang="zh-CN" altLang="en-US" sz="2000" dirty="0">
                <a:solidFill>
                  <a:srgbClr val="C00000"/>
                </a:solidFill>
              </a:rPr>
              <a:t>有源对准</a:t>
            </a:r>
            <a:r>
              <a:rPr lang="zh-CN" altLang="en-US" sz="2000" dirty="0"/>
              <a:t> 和</a:t>
            </a:r>
            <a:r>
              <a:rPr lang="zh-CN" altLang="en-US" sz="2000" dirty="0">
                <a:solidFill>
                  <a:srgbClr val="C00000"/>
                </a:solidFill>
              </a:rPr>
              <a:t>无源对准</a:t>
            </a:r>
            <a:r>
              <a:rPr lang="zh-CN" altLang="en-US" sz="2000" dirty="0"/>
              <a:t>。在有源对准技术中，激光器或者探测器通过外加偏压或电流使器件处于工作状态下进行光轴等的对准。对于无源对准，有源光器件不需要工作，而是通过某些标记来进行对准。相比之下，无源对准是一种较新的对准技术，具有容易实现自动化、减少组装设备和工序等优点。</a:t>
            </a:r>
            <a:endParaRPr lang="en-US" altLang="zh-CN" sz="2000" dirty="0"/>
          </a:p>
        </p:txBody>
      </p:sp>
      <p:sp>
        <p:nvSpPr>
          <p:cNvPr id="9" name="矩形 8">
            <a:extLst>
              <a:ext uri="{FF2B5EF4-FFF2-40B4-BE49-F238E27FC236}">
                <a16:creationId xmlns:a16="http://schemas.microsoft.com/office/drawing/2014/main" id="{DE2CD318-CA41-70B2-62E5-810C9DE7B45E}"/>
              </a:ext>
            </a:extLst>
          </p:cNvPr>
          <p:cNvSpPr/>
          <p:nvPr/>
        </p:nvSpPr>
        <p:spPr>
          <a:xfrm>
            <a:off x="2688479" y="6022975"/>
            <a:ext cx="3804659" cy="307777"/>
          </a:xfrm>
          <a:prstGeom prst="rect">
            <a:avLst/>
          </a:prstGeom>
        </p:spPr>
        <p:txBody>
          <a:bodyPr wrap="square">
            <a:spAutoFit/>
          </a:bodyPr>
          <a:lstStyle/>
          <a:p>
            <a:pPr algn="ctr"/>
            <a:r>
              <a:rPr lang="zh-CN" altLang="en-US" sz="1400" b="1" dirty="0"/>
              <a:t>图 同轴型器件的对准及装配流程图</a:t>
            </a:r>
          </a:p>
        </p:txBody>
      </p:sp>
      <p:pic>
        <p:nvPicPr>
          <p:cNvPr id="10" name="image33.jpeg">
            <a:extLst>
              <a:ext uri="{FF2B5EF4-FFF2-40B4-BE49-F238E27FC236}">
                <a16:creationId xmlns:a16="http://schemas.microsoft.com/office/drawing/2014/main" id="{4F776095-6AB2-43DF-D663-9F159EA920F1}"/>
              </a:ext>
            </a:extLst>
          </p:cNvPr>
          <p:cNvPicPr>
            <a:picLocks noChangeAspect="1"/>
          </p:cNvPicPr>
          <p:nvPr/>
        </p:nvPicPr>
        <p:blipFill>
          <a:blip r:embed="rId2" cstate="print"/>
          <a:stretch>
            <a:fillRect/>
          </a:stretch>
        </p:blipFill>
        <p:spPr>
          <a:xfrm>
            <a:off x="1835696" y="2710607"/>
            <a:ext cx="5510226" cy="3166665"/>
          </a:xfrm>
          <a:prstGeom prst="rect">
            <a:avLst/>
          </a:prstGeom>
        </p:spPr>
      </p:pic>
    </p:spTree>
    <p:extLst>
      <p:ext uri="{BB962C8B-B14F-4D97-AF65-F5344CB8AC3E}">
        <p14:creationId xmlns:p14="http://schemas.microsoft.com/office/powerpoint/2010/main" val="201428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lstStyle/>
          <a:p>
            <a:pPr eaLnBrk="1" hangingPunct="1"/>
            <a:r>
              <a:rPr lang="zh-CN" altLang="en-US" b="1" dirty="0">
                <a:solidFill>
                  <a:schemeClr val="tx1"/>
                </a:solidFill>
              </a:rPr>
              <a:t>液相外延</a:t>
            </a:r>
          </a:p>
        </p:txBody>
      </p:sp>
      <p:sp>
        <p:nvSpPr>
          <p:cNvPr id="9222" name="Rectangle 3"/>
          <p:cNvSpPr>
            <a:spLocks noGrp="1" noChangeArrowheads="1"/>
          </p:cNvSpPr>
          <p:nvPr>
            <p:ph type="body" idx="1"/>
          </p:nvPr>
        </p:nvSpPr>
        <p:spPr>
          <a:xfrm>
            <a:off x="685800" y="1752600"/>
            <a:ext cx="7772400" cy="4114800"/>
          </a:xfrm>
        </p:spPr>
        <p:txBody>
          <a:bodyPr/>
          <a:lstStyle/>
          <a:p>
            <a:pPr eaLnBrk="1" hangingPunct="1"/>
            <a:r>
              <a:rPr lang="zh-CN" altLang="en-US" sz="2800" dirty="0">
                <a:latin typeface="Times New Roman" panose="02020603050405020304" pitchFamily="18" charset="0"/>
              </a:rPr>
              <a:t>对于</a:t>
            </a:r>
            <a:r>
              <a:rPr lang="en-US" altLang="zh-CN" sz="2800" dirty="0" err="1">
                <a:latin typeface="Times New Roman" panose="02020603050405020304" pitchFamily="18" charset="0"/>
              </a:rPr>
              <a:t>GaAlAs</a:t>
            </a:r>
            <a:r>
              <a:rPr lang="zh-CN" altLang="en-US" sz="2800" dirty="0">
                <a:latin typeface="Times New Roman" panose="02020603050405020304" pitchFamily="18" charset="0"/>
              </a:rPr>
              <a:t>半导体材料</a:t>
            </a:r>
          </a:p>
          <a:p>
            <a:pPr lvl="1" eaLnBrk="1" hangingPunct="1"/>
            <a:r>
              <a:rPr lang="zh-CN" altLang="en-US" sz="2400" dirty="0">
                <a:latin typeface="Times New Roman" panose="02020603050405020304" pitchFamily="18" charset="0"/>
              </a:rPr>
              <a:t>以</a:t>
            </a:r>
            <a:r>
              <a:rPr lang="en-US" altLang="zh-CN" sz="2400" dirty="0" err="1">
                <a:latin typeface="Times New Roman" panose="02020603050405020304" pitchFamily="18" charset="0"/>
              </a:rPr>
              <a:t>Ga</a:t>
            </a:r>
            <a:r>
              <a:rPr lang="zh-CN" altLang="en-US" sz="2400" dirty="0">
                <a:latin typeface="Times New Roman" panose="02020603050405020304" pitchFamily="18" charset="0"/>
              </a:rPr>
              <a:t>为溶剂，</a:t>
            </a:r>
            <a:r>
              <a:rPr lang="en-US" altLang="zh-CN" sz="2400" dirty="0">
                <a:latin typeface="Times New Roman" panose="02020603050405020304" pitchFamily="18" charset="0"/>
              </a:rPr>
              <a:t>Zn</a:t>
            </a:r>
            <a:r>
              <a:rPr lang="zh-CN" altLang="en-US" sz="2400" dirty="0">
                <a:latin typeface="Times New Roman" panose="02020603050405020304" pitchFamily="18" charset="0"/>
              </a:rPr>
              <a:t>为</a:t>
            </a:r>
            <a:r>
              <a:rPr lang="en-US" altLang="zh-CN" sz="2400" dirty="0">
                <a:latin typeface="Times New Roman" panose="02020603050405020304" pitchFamily="18" charset="0"/>
              </a:rPr>
              <a:t>P</a:t>
            </a:r>
            <a:r>
              <a:rPr lang="zh-CN" altLang="en-US" sz="2400" dirty="0">
                <a:latin typeface="Times New Roman" panose="02020603050405020304" pitchFamily="18" charset="0"/>
              </a:rPr>
              <a:t>型掺杂剂，</a:t>
            </a:r>
            <a:r>
              <a:rPr lang="en-US" altLang="zh-CN" sz="2400" dirty="0" err="1">
                <a:latin typeface="Times New Roman" panose="02020603050405020304" pitchFamily="18" charset="0"/>
              </a:rPr>
              <a:t>Sn</a:t>
            </a:r>
            <a:r>
              <a:rPr lang="zh-CN" altLang="en-US" sz="2400" dirty="0">
                <a:latin typeface="Times New Roman" panose="02020603050405020304" pitchFamily="18" charset="0"/>
              </a:rPr>
              <a:t>，</a:t>
            </a:r>
            <a:r>
              <a:rPr lang="en-US" altLang="zh-CN" sz="2400" dirty="0">
                <a:latin typeface="Times New Roman" panose="02020603050405020304" pitchFamily="18" charset="0"/>
              </a:rPr>
              <a:t>Te</a:t>
            </a:r>
            <a:r>
              <a:rPr lang="zh-CN" altLang="en-US" sz="2400" dirty="0">
                <a:latin typeface="Times New Roman" panose="02020603050405020304" pitchFamily="18" charset="0"/>
              </a:rPr>
              <a:t>为</a:t>
            </a:r>
            <a:r>
              <a:rPr lang="en-US" altLang="zh-CN" sz="2400" dirty="0">
                <a:latin typeface="Times New Roman" panose="02020603050405020304" pitchFamily="18" charset="0"/>
              </a:rPr>
              <a:t>n</a:t>
            </a:r>
            <a:r>
              <a:rPr lang="zh-CN" altLang="en-US" sz="2400" dirty="0">
                <a:latin typeface="Times New Roman" panose="02020603050405020304" pitchFamily="18" charset="0"/>
              </a:rPr>
              <a:t>型掺杂剂，</a:t>
            </a:r>
            <a:r>
              <a:rPr lang="en-US" altLang="zh-CN" sz="2400" dirty="0">
                <a:latin typeface="Times New Roman" panose="02020603050405020304" pitchFamily="18" charset="0"/>
              </a:rPr>
              <a:t>Al</a:t>
            </a:r>
            <a:r>
              <a:rPr lang="zh-CN" altLang="en-US" sz="2400" dirty="0">
                <a:latin typeface="Times New Roman" panose="02020603050405020304" pitchFamily="18" charset="0"/>
              </a:rPr>
              <a:t>，</a:t>
            </a:r>
            <a:r>
              <a:rPr lang="en-US" altLang="zh-CN" sz="2400" dirty="0" err="1">
                <a:latin typeface="Times New Roman" panose="02020603050405020304" pitchFamily="18" charset="0"/>
              </a:rPr>
              <a:t>GaAs</a:t>
            </a:r>
            <a:r>
              <a:rPr lang="zh-CN" altLang="en-US" sz="2400" dirty="0">
                <a:latin typeface="Times New Roman" panose="02020603050405020304" pitchFamily="18" charset="0"/>
              </a:rPr>
              <a:t>，</a:t>
            </a:r>
            <a:r>
              <a:rPr lang="en-US" altLang="zh-CN" sz="2400" dirty="0">
                <a:latin typeface="Times New Roman" panose="02020603050405020304" pitchFamily="18" charset="0"/>
              </a:rPr>
              <a:t>Zn</a:t>
            </a:r>
            <a:r>
              <a:rPr lang="zh-CN" altLang="en-US" sz="2400" dirty="0">
                <a:latin typeface="Times New Roman" panose="02020603050405020304" pitchFamily="18" charset="0"/>
              </a:rPr>
              <a:t>为溶质，外延生长发生在溶液达到饱和或过饱和时，生长温度为</a:t>
            </a:r>
            <a:r>
              <a:rPr lang="en-US" altLang="zh-CN" sz="2400" dirty="0">
                <a:latin typeface="Times New Roman" panose="02020603050405020304" pitchFamily="18" charset="0"/>
              </a:rPr>
              <a:t>700</a:t>
            </a:r>
            <a:r>
              <a:rPr lang="en-US" altLang="zh-CN" sz="2400" dirty="0">
                <a:latin typeface="Times New Roman" panose="02020603050405020304" pitchFamily="18" charset="0"/>
                <a:sym typeface="Symbol" pitchFamily="18" charset="2"/>
              </a:rPr>
              <a:t>C800C</a:t>
            </a:r>
          </a:p>
          <a:p>
            <a:pPr lvl="1" eaLnBrk="1" hangingPunct="1"/>
            <a:r>
              <a:rPr lang="zh-CN" altLang="en-US" sz="2400" dirty="0">
                <a:latin typeface="仿宋体"/>
              </a:rPr>
              <a:t>降温产生过饱和，生长速率大约一分钟一个微米</a:t>
            </a:r>
            <a:endParaRPr lang="en-US" altLang="zh-CN" sz="2400" dirty="0">
              <a:latin typeface="仿宋体"/>
            </a:endParaRPr>
          </a:p>
          <a:p>
            <a:pPr eaLnBrk="1" hangingPunct="1"/>
            <a:r>
              <a:rPr lang="zh-CN" altLang="en-US" dirty="0">
                <a:latin typeface="仿宋体"/>
              </a:rPr>
              <a:t>对于</a:t>
            </a:r>
            <a:r>
              <a:rPr lang="en-US" altLang="zh-CN" dirty="0" err="1"/>
              <a:t>InGaAsP</a:t>
            </a:r>
            <a:r>
              <a:rPr lang="zh-CN" altLang="en-US" dirty="0"/>
              <a:t>材料</a:t>
            </a:r>
          </a:p>
          <a:p>
            <a:pPr lvl="1" eaLnBrk="1" hangingPunct="1"/>
            <a:r>
              <a:rPr lang="zh-CN" altLang="en-US" dirty="0"/>
              <a:t>溶剂是</a:t>
            </a:r>
            <a:r>
              <a:rPr lang="en-US" altLang="zh-CN" dirty="0"/>
              <a:t>In</a:t>
            </a:r>
            <a:r>
              <a:rPr lang="zh-CN" altLang="en-US" dirty="0"/>
              <a:t>，而</a:t>
            </a:r>
            <a:r>
              <a:rPr lang="en-US" altLang="zh-CN" dirty="0"/>
              <a:t>GaAs</a:t>
            </a:r>
            <a:r>
              <a:rPr lang="zh-CN" altLang="en-US" dirty="0"/>
              <a:t>，</a:t>
            </a:r>
            <a:r>
              <a:rPr lang="en-US" altLang="zh-CN" dirty="0" err="1"/>
              <a:t>InAs</a:t>
            </a:r>
            <a:r>
              <a:rPr lang="zh-CN" altLang="en-US" dirty="0"/>
              <a:t>，</a:t>
            </a:r>
            <a:r>
              <a:rPr lang="en-US" altLang="zh-CN" dirty="0" err="1"/>
              <a:t>InP</a:t>
            </a:r>
            <a:r>
              <a:rPr lang="zh-CN" altLang="en-US" dirty="0"/>
              <a:t>，</a:t>
            </a:r>
            <a:r>
              <a:rPr lang="en-US" altLang="zh-CN" dirty="0"/>
              <a:t>Zn</a:t>
            </a:r>
            <a:r>
              <a:rPr lang="zh-CN" altLang="en-US" dirty="0"/>
              <a:t>，</a:t>
            </a:r>
            <a:r>
              <a:rPr lang="en-US" altLang="zh-CN" dirty="0"/>
              <a:t>Sn</a:t>
            </a:r>
            <a:r>
              <a:rPr lang="zh-CN" altLang="en-US" dirty="0"/>
              <a:t>，</a:t>
            </a:r>
            <a:r>
              <a:rPr lang="en-US" altLang="zh-CN" dirty="0" err="1"/>
              <a:t>Te</a:t>
            </a:r>
            <a:r>
              <a:rPr lang="zh-CN" altLang="en-US" dirty="0"/>
              <a:t>为溶质，生长温度要低</a:t>
            </a:r>
            <a:r>
              <a:rPr lang="en-US" altLang="zh-CN" dirty="0"/>
              <a:t>100</a:t>
            </a:r>
            <a:r>
              <a:rPr lang="en-US" altLang="zh-CN" dirty="0">
                <a:sym typeface="Symbol" pitchFamily="18" charset="2"/>
              </a:rPr>
              <a:t></a:t>
            </a:r>
            <a:r>
              <a:rPr lang="en-US" altLang="zh-CN" dirty="0"/>
              <a:t>C</a:t>
            </a:r>
            <a:endParaRPr lang="zh-CN" altLang="en-US" sz="2800" dirty="0">
              <a:latin typeface="仿宋体"/>
            </a:endParaRPr>
          </a:p>
          <a:p>
            <a:pPr lvl="1" eaLnBrk="1" hangingPunct="1"/>
            <a:endParaRPr lang="zh-CN" altLang="en-US" sz="2400" dirty="0">
              <a:latin typeface="Times New Roman" panose="02020603050405020304" pitchFamily="18" charset="0"/>
            </a:endParaRPr>
          </a:p>
        </p:txBody>
      </p:sp>
      <p:sp>
        <p:nvSpPr>
          <p:cNvPr id="2" name="页脚占位符 1">
            <a:extLst>
              <a:ext uri="{FF2B5EF4-FFF2-40B4-BE49-F238E27FC236}">
                <a16:creationId xmlns:a16="http://schemas.microsoft.com/office/drawing/2014/main" id="{DECFEEA6-DF20-48C4-B0C0-EC0D1FE71323}"/>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EB57581F-5DDD-41BB-B7CB-7CBA50BA014E}"/>
              </a:ext>
            </a:extLst>
          </p:cNvPr>
          <p:cNvSpPr>
            <a:spLocks noGrp="1"/>
          </p:cNvSpPr>
          <p:nvPr>
            <p:ph type="sldNum" sz="quarter" idx="12"/>
          </p:nvPr>
        </p:nvSpPr>
        <p:spPr/>
        <p:txBody>
          <a:bodyPr/>
          <a:lstStyle/>
          <a:p>
            <a:pPr>
              <a:defRPr/>
            </a:pPr>
            <a:fld id="{BFC8BF22-C973-47B9-A579-88561D27B44E}" type="slidenum">
              <a:rPr lang="en-US" altLang="zh-CN" smtClean="0"/>
              <a:pPr>
                <a:defRPr/>
              </a:pPr>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704608" y="152400"/>
            <a:ext cx="7772400" cy="653262"/>
          </a:xfrm>
        </p:spPr>
        <p:txBody>
          <a:bodyPr/>
          <a:lstStyle/>
          <a:p>
            <a:pPr eaLnBrk="1" hangingPunct="1"/>
            <a:r>
              <a:rPr lang="zh-CN" altLang="en-US" dirty="0">
                <a:solidFill>
                  <a:schemeClr val="tx1"/>
                </a:solidFill>
              </a:rPr>
              <a:t>有源光器件的对准</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60</a:t>
            </a:fld>
            <a:endParaRPr lang="en-US" altLang="zh-CN" dirty="0"/>
          </a:p>
        </p:txBody>
      </p:sp>
      <p:sp>
        <p:nvSpPr>
          <p:cNvPr id="9" name="矩形 8">
            <a:extLst>
              <a:ext uri="{FF2B5EF4-FFF2-40B4-BE49-F238E27FC236}">
                <a16:creationId xmlns:a16="http://schemas.microsoft.com/office/drawing/2014/main" id="{DE2CD318-CA41-70B2-62E5-810C9DE7B45E}"/>
              </a:ext>
            </a:extLst>
          </p:cNvPr>
          <p:cNvSpPr/>
          <p:nvPr/>
        </p:nvSpPr>
        <p:spPr>
          <a:xfrm>
            <a:off x="4590808" y="2862541"/>
            <a:ext cx="3804659" cy="307777"/>
          </a:xfrm>
          <a:prstGeom prst="rect">
            <a:avLst/>
          </a:prstGeom>
        </p:spPr>
        <p:txBody>
          <a:bodyPr wrap="square">
            <a:spAutoFit/>
          </a:bodyPr>
          <a:lstStyle/>
          <a:p>
            <a:pPr algn="ctr"/>
            <a:r>
              <a:rPr lang="zh-CN" altLang="en-US" sz="1400" b="1" dirty="0"/>
              <a:t>图 蝶形封装双透镜系统的对准及装配图</a:t>
            </a:r>
          </a:p>
        </p:txBody>
      </p:sp>
      <p:pic>
        <p:nvPicPr>
          <p:cNvPr id="5" name="image34.jpeg">
            <a:extLst>
              <a:ext uri="{FF2B5EF4-FFF2-40B4-BE49-F238E27FC236}">
                <a16:creationId xmlns:a16="http://schemas.microsoft.com/office/drawing/2014/main" id="{550C80BA-1841-5083-1A89-24F8E697D452}"/>
              </a:ext>
            </a:extLst>
          </p:cNvPr>
          <p:cNvPicPr>
            <a:picLocks noChangeAspect="1"/>
          </p:cNvPicPr>
          <p:nvPr/>
        </p:nvPicPr>
        <p:blipFill>
          <a:blip r:embed="rId2" cstate="print"/>
          <a:stretch>
            <a:fillRect/>
          </a:stretch>
        </p:blipFill>
        <p:spPr>
          <a:xfrm>
            <a:off x="179512" y="954519"/>
            <a:ext cx="4671866" cy="2215799"/>
          </a:xfrm>
          <a:prstGeom prst="rect">
            <a:avLst/>
          </a:prstGeom>
        </p:spPr>
      </p:pic>
      <p:pic>
        <p:nvPicPr>
          <p:cNvPr id="6" name="image35.jpeg">
            <a:extLst>
              <a:ext uri="{FF2B5EF4-FFF2-40B4-BE49-F238E27FC236}">
                <a16:creationId xmlns:a16="http://schemas.microsoft.com/office/drawing/2014/main" id="{6108CB7B-AFB1-6A10-C0A6-9FA03171E53B}"/>
              </a:ext>
            </a:extLst>
          </p:cNvPr>
          <p:cNvPicPr>
            <a:picLocks noChangeAspect="1"/>
          </p:cNvPicPr>
          <p:nvPr/>
        </p:nvPicPr>
        <p:blipFill>
          <a:blip r:embed="rId3" cstate="print"/>
          <a:stretch>
            <a:fillRect/>
          </a:stretch>
        </p:blipFill>
        <p:spPr>
          <a:xfrm>
            <a:off x="267652" y="3429000"/>
            <a:ext cx="4646295" cy="3171825"/>
          </a:xfrm>
          <a:prstGeom prst="rect">
            <a:avLst/>
          </a:prstGeom>
        </p:spPr>
      </p:pic>
      <p:sp>
        <p:nvSpPr>
          <p:cNvPr id="7" name="矩形 6">
            <a:extLst>
              <a:ext uri="{FF2B5EF4-FFF2-40B4-BE49-F238E27FC236}">
                <a16:creationId xmlns:a16="http://schemas.microsoft.com/office/drawing/2014/main" id="{6422B4FB-C981-F629-BFF9-0A76C1F6101D}"/>
              </a:ext>
            </a:extLst>
          </p:cNvPr>
          <p:cNvSpPr/>
          <p:nvPr/>
        </p:nvSpPr>
        <p:spPr>
          <a:xfrm>
            <a:off x="4211960" y="6273170"/>
            <a:ext cx="3804659" cy="307777"/>
          </a:xfrm>
          <a:prstGeom prst="rect">
            <a:avLst/>
          </a:prstGeom>
        </p:spPr>
        <p:txBody>
          <a:bodyPr wrap="square">
            <a:spAutoFit/>
          </a:bodyPr>
          <a:lstStyle/>
          <a:p>
            <a:pPr algn="ctr"/>
            <a:r>
              <a:rPr lang="zh-CN" altLang="en-US" sz="1400" b="1" dirty="0"/>
              <a:t>图 直接耦合的对准及装配图</a:t>
            </a:r>
          </a:p>
        </p:txBody>
      </p:sp>
    </p:spTree>
    <p:extLst>
      <p:ext uri="{BB962C8B-B14F-4D97-AF65-F5344CB8AC3E}">
        <p14:creationId xmlns:p14="http://schemas.microsoft.com/office/powerpoint/2010/main" val="1903254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704608" y="152400"/>
            <a:ext cx="7772400" cy="653262"/>
          </a:xfrm>
        </p:spPr>
        <p:txBody>
          <a:bodyPr/>
          <a:lstStyle/>
          <a:p>
            <a:pPr eaLnBrk="1" hangingPunct="1"/>
            <a:r>
              <a:rPr lang="zh-CN" altLang="en-US" dirty="0">
                <a:solidFill>
                  <a:schemeClr val="tx1"/>
                </a:solidFill>
              </a:rPr>
              <a:t>有源光器件的其他组件</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61</a:t>
            </a:fld>
            <a:endParaRPr lang="en-US" altLang="zh-CN" dirty="0"/>
          </a:p>
        </p:txBody>
      </p:sp>
      <p:sp>
        <p:nvSpPr>
          <p:cNvPr id="9" name="矩形 8">
            <a:extLst>
              <a:ext uri="{FF2B5EF4-FFF2-40B4-BE49-F238E27FC236}">
                <a16:creationId xmlns:a16="http://schemas.microsoft.com/office/drawing/2014/main" id="{DE2CD318-CA41-70B2-62E5-810C9DE7B45E}"/>
              </a:ext>
            </a:extLst>
          </p:cNvPr>
          <p:cNvSpPr/>
          <p:nvPr/>
        </p:nvSpPr>
        <p:spPr>
          <a:xfrm>
            <a:off x="2309629" y="2490808"/>
            <a:ext cx="3804659" cy="307777"/>
          </a:xfrm>
          <a:prstGeom prst="rect">
            <a:avLst/>
          </a:prstGeom>
        </p:spPr>
        <p:txBody>
          <a:bodyPr wrap="square">
            <a:spAutoFit/>
          </a:bodyPr>
          <a:lstStyle/>
          <a:p>
            <a:pPr algn="ctr"/>
            <a:r>
              <a:rPr lang="zh-CN" altLang="en-US" sz="1400" b="1" dirty="0"/>
              <a:t>图 光模块内部使用的透镜组件</a:t>
            </a:r>
          </a:p>
        </p:txBody>
      </p:sp>
      <p:sp>
        <p:nvSpPr>
          <p:cNvPr id="7" name="矩形 6">
            <a:extLst>
              <a:ext uri="{FF2B5EF4-FFF2-40B4-BE49-F238E27FC236}">
                <a16:creationId xmlns:a16="http://schemas.microsoft.com/office/drawing/2014/main" id="{6422B4FB-C981-F629-BFF9-0A76C1F6101D}"/>
              </a:ext>
            </a:extLst>
          </p:cNvPr>
          <p:cNvSpPr/>
          <p:nvPr/>
        </p:nvSpPr>
        <p:spPr>
          <a:xfrm>
            <a:off x="2309629" y="6094511"/>
            <a:ext cx="3804659" cy="307777"/>
          </a:xfrm>
          <a:prstGeom prst="rect">
            <a:avLst/>
          </a:prstGeom>
        </p:spPr>
        <p:txBody>
          <a:bodyPr wrap="square">
            <a:spAutoFit/>
          </a:bodyPr>
          <a:lstStyle/>
          <a:p>
            <a:pPr algn="ctr"/>
            <a:r>
              <a:rPr lang="zh-CN" altLang="en-US" sz="1400" b="1" dirty="0"/>
              <a:t>图 几种集成在管壳上的透镜</a:t>
            </a:r>
          </a:p>
        </p:txBody>
      </p:sp>
      <p:pic>
        <p:nvPicPr>
          <p:cNvPr id="2" name="image36.jpeg">
            <a:extLst>
              <a:ext uri="{FF2B5EF4-FFF2-40B4-BE49-F238E27FC236}">
                <a16:creationId xmlns:a16="http://schemas.microsoft.com/office/drawing/2014/main" id="{74A357BD-2152-E8C6-9D0A-531278BBA1AB}"/>
              </a:ext>
            </a:extLst>
          </p:cNvPr>
          <p:cNvPicPr>
            <a:picLocks noChangeAspect="1"/>
          </p:cNvPicPr>
          <p:nvPr/>
        </p:nvPicPr>
        <p:blipFill>
          <a:blip r:embed="rId2" cstate="print"/>
          <a:stretch>
            <a:fillRect/>
          </a:stretch>
        </p:blipFill>
        <p:spPr>
          <a:xfrm>
            <a:off x="2970274" y="907870"/>
            <a:ext cx="2483371" cy="1514925"/>
          </a:xfrm>
          <a:prstGeom prst="rect">
            <a:avLst/>
          </a:prstGeom>
        </p:spPr>
      </p:pic>
      <p:pic>
        <p:nvPicPr>
          <p:cNvPr id="4" name="image37.jpeg">
            <a:extLst>
              <a:ext uri="{FF2B5EF4-FFF2-40B4-BE49-F238E27FC236}">
                <a16:creationId xmlns:a16="http://schemas.microsoft.com/office/drawing/2014/main" id="{274993DC-508A-0F36-DE47-13BE9BF7A161}"/>
              </a:ext>
            </a:extLst>
          </p:cNvPr>
          <p:cNvPicPr>
            <a:picLocks noChangeAspect="1"/>
          </p:cNvPicPr>
          <p:nvPr/>
        </p:nvPicPr>
        <p:blipFill>
          <a:blip r:embed="rId3" cstate="print"/>
          <a:stretch>
            <a:fillRect/>
          </a:stretch>
        </p:blipFill>
        <p:spPr>
          <a:xfrm>
            <a:off x="1187624" y="2823355"/>
            <a:ext cx="6408712" cy="3156001"/>
          </a:xfrm>
          <a:prstGeom prst="rect">
            <a:avLst/>
          </a:prstGeom>
        </p:spPr>
      </p:pic>
      <p:sp>
        <p:nvSpPr>
          <p:cNvPr id="8" name="文本框 7">
            <a:extLst>
              <a:ext uri="{FF2B5EF4-FFF2-40B4-BE49-F238E27FC236}">
                <a16:creationId xmlns:a16="http://schemas.microsoft.com/office/drawing/2014/main" id="{DEDEDDA7-0C00-D82E-4B24-148BDC9EBFFA}"/>
              </a:ext>
            </a:extLst>
          </p:cNvPr>
          <p:cNvSpPr txBox="1"/>
          <p:nvPr/>
        </p:nvSpPr>
        <p:spPr>
          <a:xfrm>
            <a:off x="531075" y="907870"/>
            <a:ext cx="1313098" cy="523220"/>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800" b="1" dirty="0">
                <a:solidFill>
                  <a:srgbClr val="C00000"/>
                </a:solidFill>
              </a:rPr>
              <a:t>透镜</a:t>
            </a:r>
            <a:endParaRPr lang="en-US" altLang="zh-CN" sz="2800" dirty="0"/>
          </a:p>
        </p:txBody>
      </p:sp>
    </p:spTree>
    <p:extLst>
      <p:ext uri="{BB962C8B-B14F-4D97-AF65-F5344CB8AC3E}">
        <p14:creationId xmlns:p14="http://schemas.microsoft.com/office/powerpoint/2010/main" val="2387542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704608" y="152400"/>
            <a:ext cx="7772400" cy="653262"/>
          </a:xfrm>
        </p:spPr>
        <p:txBody>
          <a:bodyPr/>
          <a:lstStyle/>
          <a:p>
            <a:pPr eaLnBrk="1" hangingPunct="1"/>
            <a:r>
              <a:rPr lang="zh-CN" altLang="en-US" dirty="0">
                <a:solidFill>
                  <a:schemeClr val="tx1"/>
                </a:solidFill>
              </a:rPr>
              <a:t>有源光器件的其他组件</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62</a:t>
            </a:fld>
            <a:endParaRPr lang="en-US" altLang="zh-CN" dirty="0"/>
          </a:p>
        </p:txBody>
      </p:sp>
      <p:sp>
        <p:nvSpPr>
          <p:cNvPr id="7" name="矩形 6">
            <a:extLst>
              <a:ext uri="{FF2B5EF4-FFF2-40B4-BE49-F238E27FC236}">
                <a16:creationId xmlns:a16="http://schemas.microsoft.com/office/drawing/2014/main" id="{6422B4FB-C981-F629-BFF9-0A76C1F6101D}"/>
              </a:ext>
            </a:extLst>
          </p:cNvPr>
          <p:cNvSpPr/>
          <p:nvPr/>
        </p:nvSpPr>
        <p:spPr>
          <a:xfrm>
            <a:off x="2669670" y="6170711"/>
            <a:ext cx="3804659" cy="307777"/>
          </a:xfrm>
          <a:prstGeom prst="rect">
            <a:avLst/>
          </a:prstGeom>
        </p:spPr>
        <p:txBody>
          <a:bodyPr wrap="square">
            <a:spAutoFit/>
          </a:bodyPr>
          <a:lstStyle/>
          <a:p>
            <a:pPr algn="ctr"/>
            <a:r>
              <a:rPr lang="zh-CN" altLang="en-US" sz="1400" b="1" dirty="0"/>
              <a:t>图  </a:t>
            </a:r>
            <a:r>
              <a:rPr lang="en-US" altLang="zh-CN" sz="1400" b="1" dirty="0"/>
              <a:t>TEC</a:t>
            </a:r>
            <a:r>
              <a:rPr lang="zh-CN" altLang="en-US" sz="1400" b="1" dirty="0"/>
              <a:t>原理及实物图</a:t>
            </a:r>
          </a:p>
        </p:txBody>
      </p:sp>
      <p:sp>
        <p:nvSpPr>
          <p:cNvPr id="8" name="文本框 7">
            <a:extLst>
              <a:ext uri="{FF2B5EF4-FFF2-40B4-BE49-F238E27FC236}">
                <a16:creationId xmlns:a16="http://schemas.microsoft.com/office/drawing/2014/main" id="{DEDEDDA7-0C00-D82E-4B24-148BDC9EBFFA}"/>
              </a:ext>
            </a:extLst>
          </p:cNvPr>
          <p:cNvSpPr txBox="1"/>
          <p:nvPr/>
        </p:nvSpPr>
        <p:spPr>
          <a:xfrm>
            <a:off x="223256" y="972485"/>
            <a:ext cx="8741231" cy="2246769"/>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000" b="1" dirty="0">
                <a:solidFill>
                  <a:srgbClr val="C00000"/>
                </a:solidFill>
              </a:rPr>
              <a:t>热电制冷器</a:t>
            </a:r>
            <a:r>
              <a:rPr lang="en-US" altLang="zh-CN" sz="2000" b="1" dirty="0">
                <a:solidFill>
                  <a:srgbClr val="C00000"/>
                </a:solidFill>
              </a:rPr>
              <a:t>(TEC)</a:t>
            </a:r>
            <a:r>
              <a:rPr lang="zh-CN" altLang="en-US" sz="2000" dirty="0"/>
              <a:t>：热电制冷又称温差电制冷，它是利用帕尔贴效应的一种制冷方法，该方法的制冷效果主要取决于两种材料的热电势。半导体材料具有较高的热电势，所以可以用来做成小型热电制冷器。当通以正向电流时，热量由上表面流到下表面实现制冷的功能；当通以反向电流时，热量由下表面流到上表面实现制热的功能。在光发送器件里面，常用这种小型的制冷器来控制激光器管芯的温度，使其温度保持一个恒定的值，以保持激光器性能（功率、光谱等）的稳定。</a:t>
            </a:r>
            <a:endParaRPr lang="en-US" altLang="zh-CN" sz="2000" dirty="0"/>
          </a:p>
        </p:txBody>
      </p:sp>
      <p:pic>
        <p:nvPicPr>
          <p:cNvPr id="5" name="image38.jpeg">
            <a:extLst>
              <a:ext uri="{FF2B5EF4-FFF2-40B4-BE49-F238E27FC236}">
                <a16:creationId xmlns:a16="http://schemas.microsoft.com/office/drawing/2014/main" id="{AEB8625B-0636-77DB-B6D5-0176A07C6542}"/>
              </a:ext>
            </a:extLst>
          </p:cNvPr>
          <p:cNvPicPr>
            <a:picLocks noChangeAspect="1"/>
          </p:cNvPicPr>
          <p:nvPr/>
        </p:nvPicPr>
        <p:blipFill>
          <a:blip r:embed="rId2" cstate="print"/>
          <a:stretch>
            <a:fillRect/>
          </a:stretch>
        </p:blipFill>
        <p:spPr>
          <a:xfrm>
            <a:off x="1691680" y="3200902"/>
            <a:ext cx="5760640" cy="2893609"/>
          </a:xfrm>
          <a:prstGeom prst="rect">
            <a:avLst/>
          </a:prstGeom>
        </p:spPr>
      </p:pic>
    </p:spTree>
    <p:extLst>
      <p:ext uri="{BB962C8B-B14F-4D97-AF65-F5344CB8AC3E}">
        <p14:creationId xmlns:p14="http://schemas.microsoft.com/office/powerpoint/2010/main" val="4086397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704607" y="384853"/>
            <a:ext cx="7772400" cy="1008112"/>
          </a:xfrm>
        </p:spPr>
        <p:txBody>
          <a:bodyPr/>
          <a:lstStyle/>
          <a:p>
            <a:pPr eaLnBrk="1" hangingPunct="1"/>
            <a:r>
              <a:rPr lang="zh-CN" altLang="en-US" dirty="0">
                <a:solidFill>
                  <a:schemeClr val="tx1"/>
                </a:solidFill>
              </a:rPr>
              <a:t>有源光器件的其他组件</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63</a:t>
            </a:fld>
            <a:endParaRPr lang="en-US" altLang="zh-CN" dirty="0"/>
          </a:p>
        </p:txBody>
      </p:sp>
      <p:sp>
        <p:nvSpPr>
          <p:cNvPr id="8" name="文本框 7">
            <a:extLst>
              <a:ext uri="{FF2B5EF4-FFF2-40B4-BE49-F238E27FC236}">
                <a16:creationId xmlns:a16="http://schemas.microsoft.com/office/drawing/2014/main" id="{DEDEDDA7-0C00-D82E-4B24-148BDC9EBFFA}"/>
              </a:ext>
            </a:extLst>
          </p:cNvPr>
          <p:cNvSpPr txBox="1"/>
          <p:nvPr/>
        </p:nvSpPr>
        <p:spPr>
          <a:xfrm>
            <a:off x="220192" y="1484784"/>
            <a:ext cx="8741231" cy="3046988"/>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b="1" dirty="0">
                <a:solidFill>
                  <a:srgbClr val="C00000"/>
                </a:solidFill>
              </a:rPr>
              <a:t>底座</a:t>
            </a:r>
            <a:r>
              <a:rPr lang="zh-CN" altLang="en-US" dirty="0"/>
              <a:t>：对于单模尾纤的光发送器件，光信号耦合进光纤的直径约</a:t>
            </a:r>
            <a:r>
              <a:rPr lang="en-US" altLang="zh-CN" dirty="0"/>
              <a:t>6μm</a:t>
            </a:r>
            <a:r>
              <a:rPr lang="zh-CN" altLang="en-US" dirty="0"/>
              <a:t>，一旦耦合光路固定好后便不允许有任何位移，例如在径向发生</a:t>
            </a:r>
            <a:r>
              <a:rPr lang="en-US" altLang="zh-CN" dirty="0"/>
              <a:t>1μm</a:t>
            </a:r>
            <a:r>
              <a:rPr lang="zh-CN" altLang="en-US" dirty="0"/>
              <a:t>的位移将会导致光功率下降到原来的约</a:t>
            </a:r>
            <a:r>
              <a:rPr lang="en-US" altLang="zh-CN" dirty="0"/>
              <a:t>70</a:t>
            </a:r>
            <a:r>
              <a:rPr lang="zh-CN" altLang="en-US" dirty="0"/>
              <a:t>％（减小约</a:t>
            </a:r>
            <a:r>
              <a:rPr lang="en-US" altLang="zh-CN" dirty="0"/>
              <a:t>1.5db</a:t>
            </a:r>
            <a:r>
              <a:rPr lang="zh-CN" altLang="en-US" dirty="0"/>
              <a:t>）。   而在管壳内部，激光器以及一些光学组件都固定在底座上，因此要求底座有较好的机械强度和共面性，稍厚一些的底座其机械性能自然更好，当然也利于散热。同时，在生产装配过程中要注意热沉的共面性以及安装定位螺丝的顺序和扭矩。</a:t>
            </a:r>
            <a:endParaRPr lang="en-US" altLang="zh-CN" dirty="0"/>
          </a:p>
        </p:txBody>
      </p:sp>
      <p:sp>
        <p:nvSpPr>
          <p:cNvPr id="2" name="页脚占位符 1">
            <a:extLst>
              <a:ext uri="{FF2B5EF4-FFF2-40B4-BE49-F238E27FC236}">
                <a16:creationId xmlns:a16="http://schemas.microsoft.com/office/drawing/2014/main" id="{A223F80F-076E-3991-C90A-76FDB877D1E4}"/>
              </a:ext>
            </a:extLst>
          </p:cNvPr>
          <p:cNvSpPr>
            <a:spLocks noGrp="1"/>
          </p:cNvSpPr>
          <p:nvPr>
            <p:ph type="ftr" sz="quarter" idx="11"/>
          </p:nvPr>
        </p:nvSpPr>
        <p:spPr>
          <a:xfrm>
            <a:off x="3124200" y="6248400"/>
            <a:ext cx="2895600" cy="457200"/>
          </a:xfrm>
        </p:spPr>
        <p:txBody>
          <a:bodyPr/>
          <a:lstStyle/>
          <a:p>
            <a:pPr>
              <a:defRPr/>
            </a:pPr>
            <a:r>
              <a:rPr lang="zh-CN" altLang="en-US" dirty="0"/>
              <a:t>集成光电子学概论</a:t>
            </a:r>
            <a:endParaRPr lang="en-US" altLang="zh-CN" dirty="0"/>
          </a:p>
        </p:txBody>
      </p:sp>
    </p:spTree>
    <p:extLst>
      <p:ext uri="{BB962C8B-B14F-4D97-AF65-F5344CB8AC3E}">
        <p14:creationId xmlns:p14="http://schemas.microsoft.com/office/powerpoint/2010/main" val="2903688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704607" y="0"/>
            <a:ext cx="7772400" cy="1008112"/>
          </a:xfrm>
        </p:spPr>
        <p:txBody>
          <a:bodyPr/>
          <a:lstStyle/>
          <a:p>
            <a:pPr eaLnBrk="1" hangingPunct="1"/>
            <a:r>
              <a:rPr lang="zh-CN" altLang="en-US" dirty="0">
                <a:solidFill>
                  <a:schemeClr val="tx1"/>
                </a:solidFill>
              </a:rPr>
              <a:t>有源光器件的其他组件</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64</a:t>
            </a:fld>
            <a:endParaRPr lang="en-US" altLang="zh-CN" dirty="0"/>
          </a:p>
        </p:txBody>
      </p:sp>
      <p:sp>
        <p:nvSpPr>
          <p:cNvPr id="8" name="文本框 7">
            <a:extLst>
              <a:ext uri="{FF2B5EF4-FFF2-40B4-BE49-F238E27FC236}">
                <a16:creationId xmlns:a16="http://schemas.microsoft.com/office/drawing/2014/main" id="{DEDEDDA7-0C00-D82E-4B24-148BDC9EBFFA}"/>
              </a:ext>
            </a:extLst>
          </p:cNvPr>
          <p:cNvSpPr txBox="1"/>
          <p:nvPr/>
        </p:nvSpPr>
        <p:spPr>
          <a:xfrm>
            <a:off x="220191" y="836712"/>
            <a:ext cx="8741231" cy="1938992"/>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000" b="1" dirty="0">
                <a:solidFill>
                  <a:srgbClr val="C00000"/>
                </a:solidFill>
              </a:rPr>
              <a:t>激光器管芯和背光管组件</a:t>
            </a:r>
            <a:r>
              <a:rPr lang="zh-CN" altLang="en-US" sz="2000" dirty="0"/>
              <a:t>：激光器管芯和背光检测管通常以一个组件的形式出现的。下图是一些激光器管芯组件和背光管组件的结构和材料特性图。对于激光器管芯组件，一般集成了匹配电阻，有时候热敏电阻也做在同一个组件上以便准确地探测激光器管芯的温度。而背光管一般只有一个简单的</a:t>
            </a:r>
            <a:r>
              <a:rPr lang="en-US" altLang="zh-CN" sz="2000" dirty="0"/>
              <a:t>PIN</a:t>
            </a:r>
            <a:r>
              <a:rPr lang="zh-CN" altLang="en-US" sz="2000" dirty="0"/>
              <a:t>探测器用来检测光功率大小。组装时一般都是通过焊料与其他部分焊接在一起。</a:t>
            </a:r>
            <a:endParaRPr lang="en-US" altLang="zh-CN" sz="2000" b="1" dirty="0">
              <a:solidFill>
                <a:srgbClr val="C00000"/>
              </a:solidFill>
            </a:endParaRPr>
          </a:p>
        </p:txBody>
      </p:sp>
      <p:pic>
        <p:nvPicPr>
          <p:cNvPr id="4" name="image39.jpeg">
            <a:extLst>
              <a:ext uri="{FF2B5EF4-FFF2-40B4-BE49-F238E27FC236}">
                <a16:creationId xmlns:a16="http://schemas.microsoft.com/office/drawing/2014/main" id="{63000B8F-89B0-C64F-0059-19E47B2989D7}"/>
              </a:ext>
            </a:extLst>
          </p:cNvPr>
          <p:cNvPicPr>
            <a:picLocks noChangeAspect="1"/>
          </p:cNvPicPr>
          <p:nvPr/>
        </p:nvPicPr>
        <p:blipFill>
          <a:blip r:embed="rId2" cstate="print"/>
          <a:stretch>
            <a:fillRect/>
          </a:stretch>
        </p:blipFill>
        <p:spPr>
          <a:xfrm>
            <a:off x="1147107" y="2875180"/>
            <a:ext cx="6849785" cy="3211255"/>
          </a:xfrm>
          <a:prstGeom prst="rect">
            <a:avLst/>
          </a:prstGeom>
        </p:spPr>
      </p:pic>
      <p:sp>
        <p:nvSpPr>
          <p:cNvPr id="5" name="矩形 4">
            <a:extLst>
              <a:ext uri="{FF2B5EF4-FFF2-40B4-BE49-F238E27FC236}">
                <a16:creationId xmlns:a16="http://schemas.microsoft.com/office/drawing/2014/main" id="{CB2423BF-5BFD-7C5B-F0EB-39673B84D201}"/>
              </a:ext>
            </a:extLst>
          </p:cNvPr>
          <p:cNvSpPr/>
          <p:nvPr/>
        </p:nvSpPr>
        <p:spPr>
          <a:xfrm>
            <a:off x="2339752" y="6185911"/>
            <a:ext cx="4998674" cy="307777"/>
          </a:xfrm>
          <a:prstGeom prst="rect">
            <a:avLst/>
          </a:prstGeom>
        </p:spPr>
        <p:txBody>
          <a:bodyPr wrap="square">
            <a:spAutoFit/>
          </a:bodyPr>
          <a:lstStyle/>
          <a:p>
            <a:pPr algn="ctr"/>
            <a:r>
              <a:rPr lang="zh-CN" altLang="en-US" sz="1400" b="1" dirty="0"/>
              <a:t>图  一些激光器管芯和背光管组件的结构和材料特性图</a:t>
            </a:r>
          </a:p>
        </p:txBody>
      </p:sp>
    </p:spTree>
    <p:extLst>
      <p:ext uri="{BB962C8B-B14F-4D97-AF65-F5344CB8AC3E}">
        <p14:creationId xmlns:p14="http://schemas.microsoft.com/office/powerpoint/2010/main" val="303992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92967" y="79459"/>
            <a:ext cx="7772400" cy="1008112"/>
          </a:xfrm>
        </p:spPr>
        <p:txBody>
          <a:bodyPr/>
          <a:lstStyle/>
          <a:p>
            <a:pPr eaLnBrk="1" hangingPunct="1"/>
            <a:r>
              <a:rPr lang="zh-CN" altLang="en-US" dirty="0">
                <a:solidFill>
                  <a:schemeClr val="tx1"/>
                </a:solidFill>
              </a:rPr>
              <a:t>有源光器件的封装材料</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65</a:t>
            </a:fld>
            <a:endParaRPr lang="en-US" altLang="zh-CN" dirty="0"/>
          </a:p>
        </p:txBody>
      </p:sp>
      <p:sp>
        <p:nvSpPr>
          <p:cNvPr id="8" name="文本框 7">
            <a:extLst>
              <a:ext uri="{FF2B5EF4-FFF2-40B4-BE49-F238E27FC236}">
                <a16:creationId xmlns:a16="http://schemas.microsoft.com/office/drawing/2014/main" id="{DEDEDDA7-0C00-D82E-4B24-148BDC9EBFFA}"/>
              </a:ext>
            </a:extLst>
          </p:cNvPr>
          <p:cNvSpPr txBox="1"/>
          <p:nvPr/>
        </p:nvSpPr>
        <p:spPr>
          <a:xfrm>
            <a:off x="201384" y="1087571"/>
            <a:ext cx="8741231" cy="5293757"/>
          </a:xfrm>
          <a:prstGeom prst="rect">
            <a:avLst/>
          </a:prstGeom>
          <a:noFill/>
        </p:spPr>
        <p:txBody>
          <a:bodyPr wrap="square" rtlCol="0">
            <a:spAutoFit/>
          </a:bodyPr>
          <a:lstStyle/>
          <a:p>
            <a:pPr marL="257175" indent="-257175" latinLnBrk="1">
              <a:buFont typeface="Arial" panose="020B0604020202020204" pitchFamily="34" charset="0"/>
              <a:buChar char="•"/>
            </a:pPr>
            <a:r>
              <a:rPr lang="zh-CN" altLang="en-US" sz="2000" dirty="0"/>
              <a:t>对于光电子器件中所用的材料，主要关心同一器件内不同材料间会否相互影响。不相容的材料通常由于热膨胀系数不一致、形成金属间化合物、粘接不牢、离子污染、腐蚀或氧化、产生气体污染和腐蚀组件等使器件失效。</a:t>
            </a:r>
          </a:p>
          <a:p>
            <a:pPr marL="257175" indent="-257175" latinLnBrk="1">
              <a:spcBef>
                <a:spcPts val="600"/>
              </a:spcBef>
              <a:buFont typeface="Arial" panose="020B0604020202020204" pitchFamily="34" charset="0"/>
              <a:buChar char="•"/>
            </a:pPr>
            <a:r>
              <a:rPr lang="zh-CN" altLang="en-US" sz="2000" dirty="0"/>
              <a:t>有源光器件封装过程中常用的材料和粘接方法包括：</a:t>
            </a:r>
            <a:endParaRPr lang="en-US" altLang="zh-CN" sz="2000" dirty="0"/>
          </a:p>
          <a:p>
            <a:pPr marL="648000" indent="-288000" latinLnBrk="1">
              <a:buFont typeface="Times New Roman" panose="02020603050405020304" pitchFamily="18" charset="0"/>
              <a:buChar char="₋"/>
            </a:pPr>
            <a:r>
              <a:rPr lang="zh-CN" altLang="en-US" sz="1800" dirty="0"/>
              <a:t>紫外或高温固化环氧胶；</a:t>
            </a:r>
            <a:endParaRPr lang="en-US" altLang="zh-CN" sz="1800" dirty="0"/>
          </a:p>
          <a:p>
            <a:pPr marL="648000" indent="-288000" latinLnBrk="1">
              <a:buFont typeface="Times New Roman" panose="02020603050405020304" pitchFamily="18" charset="0"/>
              <a:buChar char="₋"/>
            </a:pPr>
            <a:r>
              <a:rPr lang="zh-CN" altLang="en-US" sz="1800" dirty="0"/>
              <a:t>焊锡；</a:t>
            </a:r>
            <a:endParaRPr lang="en-US" altLang="zh-CN" sz="1800" dirty="0"/>
          </a:p>
          <a:p>
            <a:pPr marL="648000" indent="-288000" latinLnBrk="1">
              <a:buFont typeface="Times New Roman" panose="02020603050405020304" pitchFamily="18" charset="0"/>
              <a:buChar char="₋"/>
            </a:pPr>
            <a:r>
              <a:rPr lang="zh-CN" altLang="en-US" sz="1800" dirty="0"/>
              <a:t>搪瓷或低温玻璃；</a:t>
            </a:r>
            <a:endParaRPr lang="en-US" altLang="zh-CN" sz="1800" dirty="0"/>
          </a:p>
          <a:p>
            <a:pPr marL="648000" indent="-288000" latinLnBrk="1">
              <a:buFont typeface="Times New Roman" panose="02020603050405020304" pitchFamily="18" charset="0"/>
              <a:buChar char="₋"/>
            </a:pPr>
            <a:r>
              <a:rPr lang="zh-CN" altLang="en-US" sz="1800" dirty="0"/>
              <a:t>激光焊接；</a:t>
            </a:r>
            <a:endParaRPr lang="en-US" altLang="zh-CN" sz="1800" dirty="0"/>
          </a:p>
          <a:p>
            <a:pPr marL="648000" indent="-288000" latinLnBrk="1">
              <a:buFont typeface="Times New Roman" panose="02020603050405020304" pitchFamily="18" charset="0"/>
              <a:buChar char="₋"/>
            </a:pPr>
            <a:r>
              <a:rPr lang="zh-CN" altLang="en-US" sz="1800" dirty="0"/>
              <a:t>机械螺丝；</a:t>
            </a:r>
            <a:endParaRPr lang="en-US" altLang="zh-CN" sz="1800" dirty="0"/>
          </a:p>
          <a:p>
            <a:pPr marL="648000" indent="-288000" latinLnBrk="1">
              <a:buFont typeface="Times New Roman" panose="02020603050405020304" pitchFamily="18" charset="0"/>
              <a:buChar char="₋"/>
            </a:pPr>
            <a:r>
              <a:rPr lang="zh-CN" altLang="en-US" sz="1800" dirty="0"/>
              <a:t>铜焊。</a:t>
            </a:r>
            <a:endParaRPr lang="en-US" altLang="zh-CN" sz="1800" dirty="0"/>
          </a:p>
          <a:p>
            <a:pPr marL="342000" indent="-342900" latinLnBrk="1">
              <a:spcBef>
                <a:spcPts val="600"/>
              </a:spcBef>
              <a:buFont typeface="Arial" panose="020B0604020202020204" pitchFamily="34" charset="0"/>
              <a:buChar char="•"/>
            </a:pPr>
            <a:r>
              <a:rPr lang="zh-CN" altLang="en-US" sz="2000" dirty="0"/>
              <a:t>与玻璃折射率相匹配的透明紫外胶（折射率</a:t>
            </a:r>
            <a:r>
              <a:rPr lang="en-US" altLang="zh-CN" sz="2000" dirty="0"/>
              <a:t>1.481</a:t>
            </a:r>
            <a:r>
              <a:rPr lang="zh-CN" altLang="en-US" sz="2000" dirty="0"/>
              <a:t>）在室温或紫外线的照射下能迅速固化，固化过程可以暴露在空气中进行。玻璃、陶瓷以及其他各种衬底材料可以获得较高的键合强度。即使暴露在高温高湿等不利环境下，键合强度的长期耐久性依然很好。对于</a:t>
            </a:r>
            <a:r>
              <a:rPr lang="en-US" altLang="zh-CN" sz="2000" dirty="0"/>
              <a:t>100</a:t>
            </a:r>
            <a:r>
              <a:rPr lang="zh-CN" altLang="en-US" sz="2000" dirty="0"/>
              <a:t>％的焊料系统，在固化过程中无溶剂或其他挥发物释放出来。传统的有机粘胶主要用于将器件粘接到衬底以达到绑定的目的，同时也可用于热传导或者电传导。</a:t>
            </a:r>
          </a:p>
          <a:p>
            <a:pPr marL="257175" indent="-257175" latinLnBrk="1">
              <a:buFont typeface="Arial" panose="020B0604020202020204" pitchFamily="34" charset="0"/>
              <a:buChar char="•"/>
            </a:pPr>
            <a:endParaRPr lang="en-US" altLang="zh-CN" sz="2000" dirty="0"/>
          </a:p>
        </p:txBody>
      </p:sp>
      <p:sp>
        <p:nvSpPr>
          <p:cNvPr id="2" name="页脚占位符 1">
            <a:extLst>
              <a:ext uri="{FF2B5EF4-FFF2-40B4-BE49-F238E27FC236}">
                <a16:creationId xmlns:a16="http://schemas.microsoft.com/office/drawing/2014/main" id="{A223F80F-076E-3991-C90A-76FDB877D1E4}"/>
              </a:ext>
            </a:extLst>
          </p:cNvPr>
          <p:cNvSpPr>
            <a:spLocks noGrp="1"/>
          </p:cNvSpPr>
          <p:nvPr>
            <p:ph type="ftr" sz="quarter" idx="11"/>
          </p:nvPr>
        </p:nvSpPr>
        <p:spPr>
          <a:xfrm>
            <a:off x="3124200" y="6248400"/>
            <a:ext cx="2895600" cy="457200"/>
          </a:xfrm>
        </p:spPr>
        <p:txBody>
          <a:bodyPr/>
          <a:lstStyle/>
          <a:p>
            <a:pPr>
              <a:defRPr/>
            </a:pPr>
            <a:r>
              <a:rPr lang="zh-CN" altLang="en-US" dirty="0"/>
              <a:t>集成光电子学概论</a:t>
            </a:r>
            <a:endParaRPr lang="en-US" altLang="zh-CN" dirty="0"/>
          </a:p>
        </p:txBody>
      </p:sp>
    </p:spTree>
    <p:extLst>
      <p:ext uri="{BB962C8B-B14F-4D97-AF65-F5344CB8AC3E}">
        <p14:creationId xmlns:p14="http://schemas.microsoft.com/office/powerpoint/2010/main" val="3128414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685800" y="260648"/>
            <a:ext cx="7772400" cy="1008112"/>
          </a:xfrm>
        </p:spPr>
        <p:txBody>
          <a:bodyPr/>
          <a:lstStyle/>
          <a:p>
            <a:pPr eaLnBrk="1" hangingPunct="1"/>
            <a:r>
              <a:rPr lang="zh-CN" altLang="en-US" dirty="0">
                <a:solidFill>
                  <a:schemeClr val="tx1"/>
                </a:solidFill>
              </a:rPr>
              <a:t>有源光器件的封装材料</a:t>
            </a:r>
          </a:p>
        </p:txBody>
      </p:sp>
      <p:sp>
        <p:nvSpPr>
          <p:cNvPr id="3" name="灯片编号占位符 2">
            <a:extLst>
              <a:ext uri="{FF2B5EF4-FFF2-40B4-BE49-F238E27FC236}">
                <a16:creationId xmlns:a16="http://schemas.microsoft.com/office/drawing/2014/main" id="{E414B093-7573-4C9C-8CB2-B7A7D5037E27}"/>
              </a:ext>
            </a:extLst>
          </p:cNvPr>
          <p:cNvSpPr>
            <a:spLocks noGrp="1"/>
          </p:cNvSpPr>
          <p:nvPr>
            <p:ph type="sldNum" sz="quarter" idx="12"/>
          </p:nvPr>
        </p:nvSpPr>
        <p:spPr/>
        <p:txBody>
          <a:bodyPr/>
          <a:lstStyle/>
          <a:p>
            <a:pPr>
              <a:defRPr/>
            </a:pPr>
            <a:fld id="{BFC8BF22-C973-47B9-A579-88561D27B44E}" type="slidenum">
              <a:rPr lang="en-US" altLang="zh-CN" smtClean="0"/>
              <a:pPr>
                <a:defRPr/>
              </a:pPr>
              <a:t>66</a:t>
            </a:fld>
            <a:endParaRPr lang="en-US" altLang="zh-CN" dirty="0"/>
          </a:p>
        </p:txBody>
      </p:sp>
      <p:sp>
        <p:nvSpPr>
          <p:cNvPr id="8" name="文本框 7">
            <a:extLst>
              <a:ext uri="{FF2B5EF4-FFF2-40B4-BE49-F238E27FC236}">
                <a16:creationId xmlns:a16="http://schemas.microsoft.com/office/drawing/2014/main" id="{DEDEDDA7-0C00-D82E-4B24-148BDC9EBFFA}"/>
              </a:ext>
            </a:extLst>
          </p:cNvPr>
          <p:cNvSpPr txBox="1"/>
          <p:nvPr/>
        </p:nvSpPr>
        <p:spPr>
          <a:xfrm>
            <a:off x="208551" y="1420758"/>
            <a:ext cx="8741231" cy="4078039"/>
          </a:xfrm>
          <a:prstGeom prst="rect">
            <a:avLst/>
          </a:prstGeom>
          <a:noFill/>
        </p:spPr>
        <p:txBody>
          <a:bodyPr wrap="square" rtlCol="0">
            <a:spAutoFit/>
          </a:bodyPr>
          <a:lstStyle/>
          <a:p>
            <a:pPr marL="257175" indent="-257175" latinLnBrk="1">
              <a:spcBef>
                <a:spcPts val="600"/>
              </a:spcBef>
              <a:buFont typeface="Arial" panose="020B0604020202020204" pitchFamily="34" charset="0"/>
              <a:buChar char="•"/>
            </a:pPr>
            <a:r>
              <a:rPr lang="zh-CN" altLang="en-US" sz="2000" b="1" dirty="0">
                <a:solidFill>
                  <a:srgbClr val="C00000"/>
                </a:solidFill>
              </a:rPr>
              <a:t>胶</a:t>
            </a:r>
            <a:r>
              <a:rPr lang="zh-CN" altLang="en-US" sz="2000" dirty="0"/>
              <a:t>：常用的有环氧树脂、硅胶、尿烷、丙烯酸、聚酰亚胺等。要求易于使用和处理、具有一定机械强度，不同温度和湿度都保持较好的电特性、抗溶剂溶解和腐蚀能力、不含水溶性离子等。</a:t>
            </a:r>
            <a:endParaRPr lang="en-US" altLang="zh-CN" sz="2000" dirty="0"/>
          </a:p>
          <a:p>
            <a:pPr marL="257175" indent="-257175" latinLnBrk="1">
              <a:spcBef>
                <a:spcPts val="600"/>
              </a:spcBef>
              <a:buFont typeface="Arial" panose="020B0604020202020204" pitchFamily="34" charset="0"/>
              <a:buChar char="•"/>
            </a:pPr>
            <a:r>
              <a:rPr lang="zh-CN" altLang="en-US" sz="2000" b="1" dirty="0">
                <a:solidFill>
                  <a:srgbClr val="C00000"/>
                </a:solidFill>
              </a:rPr>
              <a:t>焊锡</a:t>
            </a:r>
            <a:r>
              <a:rPr lang="zh-CN" altLang="en-US" sz="2000" dirty="0"/>
              <a:t>：光电子器件内部广泛使用焊锡作为粘接材料，优势在于有较宽的加工温度范围和不含有机材料，器件内部各点使用的焊锡熔点也不一样。</a:t>
            </a:r>
            <a:endParaRPr lang="en-US" altLang="zh-CN" sz="2000" dirty="0"/>
          </a:p>
          <a:p>
            <a:pPr marL="257175" indent="-257175" latinLnBrk="1">
              <a:spcBef>
                <a:spcPts val="600"/>
              </a:spcBef>
              <a:buFont typeface="Arial" panose="020B0604020202020204" pitchFamily="34" charset="0"/>
              <a:buChar char="•"/>
            </a:pPr>
            <a:r>
              <a:rPr lang="zh-CN" altLang="en-US" sz="2000" b="1" dirty="0">
                <a:solidFill>
                  <a:srgbClr val="C00000"/>
                </a:solidFill>
              </a:rPr>
              <a:t>搪瓷或低温玻璃</a:t>
            </a:r>
            <a:r>
              <a:rPr lang="zh-CN" altLang="en-US" sz="2000" dirty="0"/>
              <a:t>：玻璃搪瓷材料通常用于密闭陶瓷封装中，作用是将金属引线或光纤与壳体密封。其可以和多种材料相结合，获得良好的密封效果的同时无需对玻璃进行金属化。玻璃密封剂还可以在高温或低温下处理以满足不同应用的需要。</a:t>
            </a:r>
            <a:endParaRPr lang="en-US" altLang="zh-CN" sz="2000" dirty="0"/>
          </a:p>
          <a:p>
            <a:pPr marL="257175" indent="-257175" latinLnBrk="1">
              <a:spcBef>
                <a:spcPts val="600"/>
              </a:spcBef>
              <a:buFont typeface="Arial" panose="020B0604020202020204" pitchFamily="34" charset="0"/>
              <a:buChar char="•"/>
            </a:pPr>
            <a:r>
              <a:rPr lang="zh-CN" altLang="en-US" sz="2000" b="1" dirty="0">
                <a:solidFill>
                  <a:srgbClr val="C00000"/>
                </a:solidFill>
              </a:rPr>
              <a:t>铜焊</a:t>
            </a:r>
            <a:r>
              <a:rPr lang="zh-CN" altLang="en-US" sz="2000" dirty="0"/>
              <a:t>：在有源光器件封装过程中，铜焊工艺主要用在管壳、管腿等金属件之间的装配，它能提供了较   高的焊接温度范围，且焊接质量较好</a:t>
            </a:r>
          </a:p>
          <a:p>
            <a:pPr marL="257175" indent="-257175" latinLnBrk="1">
              <a:buFont typeface="Arial" panose="020B0604020202020204" pitchFamily="34" charset="0"/>
              <a:buChar char="•"/>
            </a:pPr>
            <a:endParaRPr lang="en-US" altLang="zh-CN" sz="2000" dirty="0"/>
          </a:p>
        </p:txBody>
      </p:sp>
      <p:sp>
        <p:nvSpPr>
          <p:cNvPr id="2" name="页脚占位符 1">
            <a:extLst>
              <a:ext uri="{FF2B5EF4-FFF2-40B4-BE49-F238E27FC236}">
                <a16:creationId xmlns:a16="http://schemas.microsoft.com/office/drawing/2014/main" id="{A223F80F-076E-3991-C90A-76FDB877D1E4}"/>
              </a:ext>
            </a:extLst>
          </p:cNvPr>
          <p:cNvSpPr>
            <a:spLocks noGrp="1"/>
          </p:cNvSpPr>
          <p:nvPr>
            <p:ph type="ftr" sz="quarter" idx="11"/>
          </p:nvPr>
        </p:nvSpPr>
        <p:spPr>
          <a:xfrm>
            <a:off x="3124200" y="6248400"/>
            <a:ext cx="2895600" cy="457200"/>
          </a:xfrm>
        </p:spPr>
        <p:txBody>
          <a:bodyPr/>
          <a:lstStyle/>
          <a:p>
            <a:pPr>
              <a:defRPr/>
            </a:pPr>
            <a:r>
              <a:rPr lang="zh-CN" altLang="en-US" dirty="0"/>
              <a:t>集成光电子学概论</a:t>
            </a:r>
            <a:endParaRPr lang="en-US" altLang="zh-CN" dirty="0"/>
          </a:p>
        </p:txBody>
      </p:sp>
    </p:spTree>
    <p:extLst>
      <p:ext uri="{BB962C8B-B14F-4D97-AF65-F5344CB8AC3E}">
        <p14:creationId xmlns:p14="http://schemas.microsoft.com/office/powerpoint/2010/main" val="1299693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zh-CN" altLang="en-US" dirty="0"/>
              <a:t>作业</a:t>
            </a:r>
          </a:p>
        </p:txBody>
      </p:sp>
      <p:sp>
        <p:nvSpPr>
          <p:cNvPr id="35846" name="Rectangle 3"/>
          <p:cNvSpPr>
            <a:spLocks noGrp="1" noChangeArrowheads="1"/>
          </p:cNvSpPr>
          <p:nvPr>
            <p:ph type="body" idx="1"/>
          </p:nvPr>
        </p:nvSpPr>
        <p:spPr>
          <a:xfrm>
            <a:off x="685800" y="1981200"/>
            <a:ext cx="7802418" cy="4114800"/>
          </a:xfrm>
        </p:spPr>
        <p:txBody>
          <a:bodyPr/>
          <a:lstStyle/>
          <a:p>
            <a:pPr marL="0" indent="0" eaLnBrk="1" hangingPunct="1">
              <a:spcBef>
                <a:spcPts val="1200"/>
              </a:spcBef>
              <a:buNone/>
            </a:pPr>
            <a:r>
              <a:rPr lang="zh-CN" altLang="en-US" sz="2800" dirty="0">
                <a:solidFill>
                  <a:srgbClr val="000000"/>
                </a:solidFill>
                <a:latin typeface="Times New Roman" panose="02020603050405020304" pitchFamily="18" charset="0"/>
                <a:cs typeface="Calibri" pitchFamily="34" charset="0"/>
              </a:rPr>
              <a:t>两个</a:t>
            </a:r>
            <a:r>
              <a:rPr lang="en-US" altLang="zh-CN" sz="2800" i="1" dirty="0">
                <a:solidFill>
                  <a:srgbClr val="000000"/>
                </a:solidFill>
                <a:latin typeface="Times New Roman" panose="02020603050405020304" pitchFamily="18" charset="0"/>
                <a:cs typeface="Calibri" pitchFamily="34" charset="0"/>
              </a:rPr>
              <a:t>1.3 </a:t>
            </a:r>
            <a:r>
              <a:rPr lang="en-US" altLang="zh-CN" sz="2800" i="1" dirty="0">
                <a:solidFill>
                  <a:srgbClr val="000000"/>
                </a:solidFill>
                <a:latin typeface="Times New Roman" panose="02020603050405020304" pitchFamily="18" charset="0"/>
                <a:cs typeface="Calibri" pitchFamily="34" charset="0"/>
                <a:sym typeface="Symbol" pitchFamily="18" charset="2"/>
              </a:rPr>
              <a:t></a:t>
            </a:r>
            <a:r>
              <a:rPr lang="en-US" altLang="zh-CN" sz="2800" i="1" dirty="0">
                <a:solidFill>
                  <a:srgbClr val="000000"/>
                </a:solidFill>
                <a:latin typeface="Times New Roman" panose="02020603050405020304" pitchFamily="18" charset="0"/>
                <a:cs typeface="Calibri" pitchFamily="34" charset="0"/>
              </a:rPr>
              <a:t>m</a:t>
            </a:r>
            <a:r>
              <a:rPr lang="zh-CN" altLang="en-US" sz="2800" dirty="0">
                <a:solidFill>
                  <a:srgbClr val="000000"/>
                </a:solidFill>
                <a:latin typeface="Times New Roman" panose="02020603050405020304" pitchFamily="18" charset="0"/>
                <a:cs typeface="Calibri" pitchFamily="34" charset="0"/>
              </a:rPr>
              <a:t>的</a:t>
            </a:r>
            <a:r>
              <a:rPr lang="en-US" altLang="zh-CN" sz="2800" i="1" dirty="0" err="1">
                <a:solidFill>
                  <a:srgbClr val="000000"/>
                </a:solidFill>
                <a:latin typeface="Times New Roman" panose="02020603050405020304" pitchFamily="18" charset="0"/>
                <a:cs typeface="Calibri" pitchFamily="34" charset="0"/>
              </a:rPr>
              <a:t>InGaAsP</a:t>
            </a:r>
            <a:r>
              <a:rPr lang="en-US" altLang="zh-CN" sz="2800" i="1" dirty="0">
                <a:solidFill>
                  <a:srgbClr val="000000"/>
                </a:solidFill>
                <a:latin typeface="Times New Roman" panose="02020603050405020304" pitchFamily="18" charset="0"/>
                <a:cs typeface="Calibri" pitchFamily="34" charset="0"/>
              </a:rPr>
              <a:t>/InP</a:t>
            </a:r>
            <a:r>
              <a:rPr lang="zh-CN" altLang="en-US" sz="2800" dirty="0">
                <a:solidFill>
                  <a:srgbClr val="000000"/>
                </a:solidFill>
                <a:latin typeface="Times New Roman" panose="02020603050405020304" pitchFamily="18" charset="0"/>
                <a:cs typeface="Calibri" pitchFamily="34" charset="0"/>
              </a:rPr>
              <a:t>宽接触</a:t>
            </a:r>
            <a:r>
              <a:rPr lang="en-US" altLang="zh-CN" sz="2800" dirty="0">
                <a:solidFill>
                  <a:srgbClr val="000000"/>
                </a:solidFill>
                <a:latin typeface="Times New Roman" panose="02020603050405020304" pitchFamily="18" charset="0"/>
                <a:cs typeface="Calibri" pitchFamily="34" charset="0"/>
              </a:rPr>
              <a:t>LD</a:t>
            </a:r>
            <a:r>
              <a:rPr lang="zh-CN" altLang="en-US" sz="2800" dirty="0">
                <a:solidFill>
                  <a:srgbClr val="000000"/>
                </a:solidFill>
                <a:latin typeface="Times New Roman" panose="02020603050405020304" pitchFamily="18" charset="0"/>
                <a:cs typeface="Calibri" pitchFamily="34" charset="0"/>
              </a:rPr>
              <a:t>各为</a:t>
            </a:r>
            <a:r>
              <a:rPr lang="en-US" altLang="zh-CN" sz="2800" i="1" dirty="0">
                <a:solidFill>
                  <a:srgbClr val="000000"/>
                </a:solidFill>
                <a:latin typeface="Times New Roman" panose="02020603050405020304" pitchFamily="18" charset="0"/>
                <a:cs typeface="Calibri" pitchFamily="34" charset="0"/>
              </a:rPr>
              <a:t>200 </a:t>
            </a:r>
            <a:r>
              <a:rPr lang="en-US" altLang="zh-CN" sz="2800" i="1" dirty="0">
                <a:solidFill>
                  <a:srgbClr val="000000"/>
                </a:solidFill>
                <a:latin typeface="Times New Roman" panose="02020603050405020304" pitchFamily="18" charset="0"/>
                <a:cs typeface="Calibri" pitchFamily="34" charset="0"/>
                <a:sym typeface="Symbol" pitchFamily="18" charset="2"/>
              </a:rPr>
              <a:t></a:t>
            </a:r>
            <a:r>
              <a:rPr lang="en-US" altLang="zh-CN" sz="2800" i="1" dirty="0">
                <a:solidFill>
                  <a:srgbClr val="000000"/>
                </a:solidFill>
                <a:latin typeface="Times New Roman" panose="02020603050405020304" pitchFamily="18" charset="0"/>
                <a:cs typeface="Calibri" pitchFamily="34" charset="0"/>
              </a:rPr>
              <a:t>m, 400 </a:t>
            </a:r>
            <a:r>
              <a:rPr lang="en-US" altLang="zh-CN" sz="2800" i="1" dirty="0">
                <a:solidFill>
                  <a:srgbClr val="000000"/>
                </a:solidFill>
                <a:latin typeface="Times New Roman" panose="02020603050405020304" pitchFamily="18" charset="0"/>
                <a:cs typeface="Calibri" pitchFamily="34" charset="0"/>
                <a:sym typeface="Symbol" pitchFamily="18" charset="2"/>
              </a:rPr>
              <a:t></a:t>
            </a:r>
            <a:r>
              <a:rPr lang="en-US" altLang="zh-CN" sz="2800" i="1" dirty="0">
                <a:solidFill>
                  <a:srgbClr val="000000"/>
                </a:solidFill>
                <a:latin typeface="Times New Roman" panose="02020603050405020304" pitchFamily="18" charset="0"/>
                <a:cs typeface="Calibri" pitchFamily="34" charset="0"/>
              </a:rPr>
              <a:t>m</a:t>
            </a:r>
            <a:r>
              <a:rPr lang="zh-CN" altLang="en-US" sz="2800" dirty="0">
                <a:solidFill>
                  <a:srgbClr val="000000"/>
                </a:solidFill>
                <a:latin typeface="Times New Roman" panose="02020603050405020304" pitchFamily="18" charset="0"/>
                <a:cs typeface="Calibri" pitchFamily="34" charset="0"/>
              </a:rPr>
              <a:t>长，</a:t>
            </a:r>
            <a:r>
              <a:rPr lang="zh-CN" altLang="en-US" sz="2800" i="1" dirty="0">
                <a:solidFill>
                  <a:srgbClr val="000000"/>
                </a:solidFill>
                <a:latin typeface="Times New Roman" panose="02020603050405020304" pitchFamily="18" charset="0"/>
                <a:cs typeface="Calibri" pitchFamily="34" charset="0"/>
                <a:sym typeface="Symbol" pitchFamily="18" charset="2"/>
              </a:rPr>
              <a:t></a:t>
            </a:r>
            <a:r>
              <a:rPr lang="en-US" altLang="zh-CN" sz="2800" i="1" baseline="-25000" dirty="0">
                <a:solidFill>
                  <a:srgbClr val="000000"/>
                </a:solidFill>
                <a:latin typeface="Times New Roman" panose="02020603050405020304" pitchFamily="18" charset="0"/>
                <a:cs typeface="Calibri" pitchFamily="34" charset="0"/>
              </a:rPr>
              <a:t>d</a:t>
            </a:r>
            <a:r>
              <a:rPr lang="zh-CN" altLang="en-US" sz="2800" dirty="0">
                <a:solidFill>
                  <a:srgbClr val="000000"/>
                </a:solidFill>
                <a:latin typeface="Times New Roman" panose="02020603050405020304" pitchFamily="18" charset="0"/>
                <a:cs typeface="Calibri" pitchFamily="34" charset="0"/>
              </a:rPr>
              <a:t>分别为</a:t>
            </a:r>
            <a:r>
              <a:rPr lang="en-US" altLang="zh-CN" sz="2800" i="1" dirty="0">
                <a:solidFill>
                  <a:srgbClr val="000000"/>
                </a:solidFill>
                <a:latin typeface="Times New Roman" panose="02020603050405020304" pitchFamily="18" charset="0"/>
                <a:cs typeface="Calibri" pitchFamily="34" charset="0"/>
              </a:rPr>
              <a:t>60</a:t>
            </a:r>
            <a:r>
              <a:rPr lang="zh-CN" altLang="en-US" sz="2800" i="1" dirty="0">
                <a:solidFill>
                  <a:srgbClr val="000000"/>
                </a:solidFill>
                <a:latin typeface="Times New Roman" panose="02020603050405020304" pitchFamily="18" charset="0"/>
                <a:cs typeface="Calibri" pitchFamily="34" charset="0"/>
              </a:rPr>
              <a:t>％</a:t>
            </a:r>
            <a:r>
              <a:rPr lang="zh-CN" altLang="en-US" sz="2800" dirty="0">
                <a:solidFill>
                  <a:srgbClr val="000000"/>
                </a:solidFill>
                <a:latin typeface="Times New Roman" panose="02020603050405020304" pitchFamily="18" charset="0"/>
                <a:cs typeface="Calibri" pitchFamily="34" charset="0"/>
              </a:rPr>
              <a:t>和</a:t>
            </a:r>
            <a:r>
              <a:rPr lang="en-US" altLang="zh-CN" sz="2800" i="1" dirty="0">
                <a:solidFill>
                  <a:srgbClr val="000000"/>
                </a:solidFill>
                <a:latin typeface="Times New Roman" panose="02020603050405020304" pitchFamily="18" charset="0"/>
                <a:cs typeface="Calibri" pitchFamily="34" charset="0"/>
              </a:rPr>
              <a:t>50</a:t>
            </a:r>
            <a:r>
              <a:rPr lang="zh-CN" altLang="en-US" sz="2800" i="1" dirty="0">
                <a:solidFill>
                  <a:srgbClr val="000000"/>
                </a:solidFill>
                <a:latin typeface="Times New Roman" panose="02020603050405020304" pitchFamily="18" charset="0"/>
                <a:cs typeface="Calibri" pitchFamily="34" charset="0"/>
              </a:rPr>
              <a:t>％</a:t>
            </a:r>
            <a:r>
              <a:rPr lang="zh-CN" altLang="en-US" sz="2800" dirty="0">
                <a:solidFill>
                  <a:srgbClr val="000000"/>
                </a:solidFill>
                <a:latin typeface="Times New Roman" panose="02020603050405020304" pitchFamily="18" charset="0"/>
                <a:cs typeface="Calibri" pitchFamily="34" charset="0"/>
              </a:rPr>
              <a:t>，</a:t>
            </a:r>
            <a:r>
              <a:rPr lang="en-US" altLang="zh-CN" sz="2800" i="1" dirty="0" err="1">
                <a:solidFill>
                  <a:srgbClr val="000000"/>
                </a:solidFill>
                <a:latin typeface="Times New Roman" panose="02020603050405020304" pitchFamily="18" charset="0"/>
                <a:cs typeface="Calibri" pitchFamily="34" charset="0"/>
              </a:rPr>
              <a:t>j</a:t>
            </a:r>
            <a:r>
              <a:rPr lang="en-US" altLang="zh-CN" sz="2800" i="1" baseline="-25000" dirty="0" err="1">
                <a:solidFill>
                  <a:srgbClr val="000000"/>
                </a:solidFill>
                <a:latin typeface="Times New Roman" panose="02020603050405020304" pitchFamily="18" charset="0"/>
                <a:cs typeface="Calibri" pitchFamily="34" charset="0"/>
              </a:rPr>
              <a:t>th</a:t>
            </a:r>
            <a:r>
              <a:rPr lang="zh-CN" altLang="en-US" sz="2800" dirty="0">
                <a:solidFill>
                  <a:srgbClr val="000000"/>
                </a:solidFill>
                <a:latin typeface="Times New Roman" panose="02020603050405020304" pitchFamily="18" charset="0"/>
                <a:cs typeface="Calibri" pitchFamily="34" charset="0"/>
              </a:rPr>
              <a:t>分别为</a:t>
            </a:r>
            <a:r>
              <a:rPr lang="en-US" altLang="zh-CN" sz="2800" i="1" dirty="0">
                <a:solidFill>
                  <a:srgbClr val="000000"/>
                </a:solidFill>
                <a:latin typeface="Times New Roman" panose="02020603050405020304" pitchFamily="18" charset="0"/>
                <a:cs typeface="Calibri" pitchFamily="34" charset="0"/>
              </a:rPr>
              <a:t>3 KA/cm</a:t>
            </a:r>
            <a:r>
              <a:rPr lang="en-US" altLang="zh-CN" sz="2800" i="1" baseline="30000" dirty="0">
                <a:solidFill>
                  <a:srgbClr val="000000"/>
                </a:solidFill>
                <a:latin typeface="Times New Roman" panose="02020603050405020304" pitchFamily="18" charset="0"/>
                <a:cs typeface="Calibri" pitchFamily="34" charset="0"/>
              </a:rPr>
              <a:t>2</a:t>
            </a:r>
            <a:r>
              <a:rPr lang="zh-CN" altLang="en-US" sz="2800" dirty="0">
                <a:solidFill>
                  <a:srgbClr val="000000"/>
                </a:solidFill>
                <a:latin typeface="Times New Roman" panose="02020603050405020304" pitchFamily="18" charset="0"/>
                <a:cs typeface="Calibri" pitchFamily="34" charset="0"/>
              </a:rPr>
              <a:t>和</a:t>
            </a:r>
            <a:r>
              <a:rPr lang="en-US" altLang="zh-CN" sz="2800" i="1" dirty="0">
                <a:solidFill>
                  <a:srgbClr val="000000"/>
                </a:solidFill>
                <a:latin typeface="Times New Roman" panose="02020603050405020304" pitchFamily="18" charset="0"/>
                <a:cs typeface="Calibri" pitchFamily="34" charset="0"/>
              </a:rPr>
              <a:t>2 KA/cm</a:t>
            </a:r>
            <a:r>
              <a:rPr lang="en-US" altLang="zh-CN" sz="2800" i="1" baseline="30000" dirty="0">
                <a:solidFill>
                  <a:srgbClr val="000000"/>
                </a:solidFill>
                <a:latin typeface="Times New Roman" panose="02020603050405020304" pitchFamily="18" charset="0"/>
                <a:cs typeface="Calibri" pitchFamily="34" charset="0"/>
              </a:rPr>
              <a:t>2</a:t>
            </a:r>
            <a:r>
              <a:rPr lang="zh-CN" altLang="en-US" sz="2800" dirty="0">
                <a:solidFill>
                  <a:srgbClr val="000000"/>
                </a:solidFill>
                <a:latin typeface="Times New Roman" panose="02020603050405020304" pitchFamily="18" charset="0"/>
                <a:cs typeface="Calibri" pitchFamily="34" charset="0"/>
              </a:rPr>
              <a:t>，设有效折射率为</a:t>
            </a:r>
            <a:r>
              <a:rPr lang="en-US" altLang="zh-CN" sz="2800" dirty="0">
                <a:solidFill>
                  <a:srgbClr val="000000"/>
                </a:solidFill>
                <a:latin typeface="Times New Roman" panose="02020603050405020304" pitchFamily="18" charset="0"/>
                <a:cs typeface="Calibri" pitchFamily="34" charset="0"/>
              </a:rPr>
              <a:t>3.55</a:t>
            </a:r>
            <a:r>
              <a:rPr lang="zh-CN" altLang="en-US" sz="2800" dirty="0">
                <a:solidFill>
                  <a:srgbClr val="000000"/>
                </a:solidFill>
                <a:latin typeface="Times New Roman" panose="02020603050405020304" pitchFamily="18" charset="0"/>
                <a:cs typeface="Calibri" pitchFamily="34" charset="0"/>
              </a:rPr>
              <a:t>：</a:t>
            </a:r>
            <a:endParaRPr lang="en-US" altLang="zh-CN" sz="2800" dirty="0">
              <a:solidFill>
                <a:srgbClr val="000000"/>
              </a:solidFill>
              <a:latin typeface="Times New Roman" panose="02020603050405020304" pitchFamily="18" charset="0"/>
              <a:cs typeface="Calibri" pitchFamily="34" charset="0"/>
            </a:endParaRPr>
          </a:p>
          <a:p>
            <a:pPr eaLnBrk="1" hangingPunct="1">
              <a:spcBef>
                <a:spcPts val="1200"/>
              </a:spcBef>
              <a:buFont typeface="Wingdings" pitchFamily="2" charset="2"/>
              <a:buChar char="Ø"/>
            </a:pPr>
            <a:r>
              <a:rPr lang="zh-CN" altLang="en-US" sz="2400" dirty="0">
                <a:latin typeface="Times New Roman" panose="02020603050405020304" pitchFamily="18" charset="0"/>
                <a:cs typeface="Calibri" pitchFamily="34" charset="0"/>
              </a:rPr>
              <a:t>问题</a:t>
            </a:r>
            <a:r>
              <a:rPr lang="en-US" altLang="zh-CN" sz="2400" dirty="0">
                <a:latin typeface="Times New Roman" panose="02020603050405020304" pitchFamily="18" charset="0"/>
                <a:cs typeface="Calibri" pitchFamily="34" charset="0"/>
              </a:rPr>
              <a:t>1</a:t>
            </a:r>
            <a:r>
              <a:rPr lang="zh-CN" altLang="en-US" sz="2400" dirty="0">
                <a:latin typeface="Times New Roman" panose="02020603050405020304" pitchFamily="18" charset="0"/>
                <a:cs typeface="Calibri" pitchFamily="34" charset="0"/>
              </a:rPr>
              <a:t>：</a:t>
            </a:r>
            <a:r>
              <a:rPr lang="zh-CN" altLang="en-US" sz="2400" dirty="0">
                <a:solidFill>
                  <a:srgbClr val="000000"/>
                </a:solidFill>
                <a:latin typeface="Times New Roman" panose="02020603050405020304" pitchFamily="18" charset="0"/>
                <a:cs typeface="Calibri" pitchFamily="34" charset="0"/>
              </a:rPr>
              <a:t>材料的</a:t>
            </a:r>
            <a:r>
              <a:rPr lang="en-US" altLang="zh-CN" sz="2400" dirty="0">
                <a:solidFill>
                  <a:srgbClr val="000000"/>
                </a:solidFill>
                <a:latin typeface="Times New Roman" panose="02020603050405020304" pitchFamily="18" charset="0"/>
                <a:cs typeface="Calibri" pitchFamily="34" charset="0"/>
              </a:rPr>
              <a:t>&lt;</a:t>
            </a:r>
            <a:r>
              <a:rPr lang="en-US" altLang="zh-CN" sz="2400" dirty="0">
                <a:solidFill>
                  <a:srgbClr val="000000"/>
                </a:solidFill>
                <a:latin typeface="Times New Roman" panose="02020603050405020304" pitchFamily="18" charset="0"/>
                <a:cs typeface="Calibri" pitchFamily="34" charset="0"/>
                <a:sym typeface="Symbol" pitchFamily="18" charset="2"/>
              </a:rPr>
              <a:t></a:t>
            </a:r>
            <a:r>
              <a:rPr lang="en-US" altLang="zh-CN" sz="2400" baseline="-25000" dirty="0" err="1">
                <a:solidFill>
                  <a:srgbClr val="000000"/>
                </a:solidFill>
                <a:latin typeface="Times New Roman" panose="02020603050405020304" pitchFamily="18" charset="0"/>
                <a:cs typeface="Calibri" pitchFamily="34" charset="0"/>
              </a:rPr>
              <a:t>i</a:t>
            </a:r>
            <a:r>
              <a:rPr lang="en-US" altLang="zh-CN" sz="2400" dirty="0">
                <a:solidFill>
                  <a:srgbClr val="000000"/>
                </a:solidFill>
                <a:latin typeface="Times New Roman" panose="02020603050405020304" pitchFamily="18" charset="0"/>
                <a:cs typeface="Calibri" pitchFamily="34" charset="0"/>
              </a:rPr>
              <a:t>&gt;</a:t>
            </a:r>
            <a:r>
              <a:rPr lang="zh-CN" altLang="en-US" sz="2400" dirty="0">
                <a:solidFill>
                  <a:srgbClr val="000000"/>
                </a:solidFill>
                <a:latin typeface="Times New Roman" panose="02020603050405020304" pitchFamily="18" charset="0"/>
                <a:cs typeface="Calibri" pitchFamily="34" charset="0"/>
              </a:rPr>
              <a:t>和</a:t>
            </a:r>
            <a:r>
              <a:rPr lang="zh-CN" altLang="en-US" sz="2400" dirty="0">
                <a:solidFill>
                  <a:srgbClr val="000000"/>
                </a:solidFill>
                <a:latin typeface="Times New Roman" panose="02020603050405020304" pitchFamily="18" charset="0"/>
                <a:cs typeface="Calibri" pitchFamily="34" charset="0"/>
                <a:sym typeface="Symbol" pitchFamily="18" charset="2"/>
              </a:rPr>
              <a:t></a:t>
            </a:r>
            <a:r>
              <a:rPr lang="en-US" altLang="zh-CN" sz="2400" baseline="-25000" dirty="0" err="1">
                <a:solidFill>
                  <a:srgbClr val="000000"/>
                </a:solidFill>
                <a:latin typeface="Times New Roman" panose="02020603050405020304" pitchFamily="18" charset="0"/>
                <a:cs typeface="Calibri" pitchFamily="34" charset="0"/>
              </a:rPr>
              <a:t>i</a:t>
            </a:r>
            <a:r>
              <a:rPr lang="zh-CN" altLang="en-US" sz="2400" dirty="0">
                <a:solidFill>
                  <a:srgbClr val="000000"/>
                </a:solidFill>
                <a:latin typeface="Times New Roman" panose="02020603050405020304" pitchFamily="18" charset="0"/>
                <a:cs typeface="Calibri" pitchFamily="34" charset="0"/>
              </a:rPr>
              <a:t>；</a:t>
            </a:r>
            <a:endParaRPr lang="en-US" altLang="zh-CN" sz="2400" dirty="0">
              <a:solidFill>
                <a:srgbClr val="000000"/>
              </a:solidFill>
              <a:latin typeface="Times New Roman" panose="02020603050405020304" pitchFamily="18" charset="0"/>
              <a:cs typeface="Calibri" pitchFamily="34" charset="0"/>
            </a:endParaRPr>
          </a:p>
          <a:p>
            <a:pPr eaLnBrk="1" hangingPunct="1">
              <a:spcBef>
                <a:spcPts val="1200"/>
              </a:spcBef>
              <a:buFont typeface="Wingdings" pitchFamily="2" charset="2"/>
              <a:buChar char="Ø"/>
            </a:pPr>
            <a:r>
              <a:rPr lang="zh-CN" altLang="en-US" sz="2400" dirty="0">
                <a:latin typeface="Times New Roman" panose="02020603050405020304" pitchFamily="18" charset="0"/>
                <a:cs typeface="Calibri" pitchFamily="34" charset="0"/>
              </a:rPr>
              <a:t>问题</a:t>
            </a:r>
            <a:r>
              <a:rPr lang="en-US" altLang="zh-CN" sz="2400" dirty="0">
                <a:latin typeface="Times New Roman" panose="02020603050405020304" pitchFamily="18" charset="0"/>
                <a:cs typeface="Calibri" pitchFamily="34" charset="0"/>
              </a:rPr>
              <a:t>2</a:t>
            </a:r>
            <a:r>
              <a:rPr lang="zh-CN" altLang="en-US" sz="2400" dirty="0">
                <a:latin typeface="Times New Roman" panose="02020603050405020304" pitchFamily="18" charset="0"/>
                <a:cs typeface="Calibri" pitchFamily="34" charset="0"/>
              </a:rPr>
              <a:t>：</a:t>
            </a:r>
            <a:r>
              <a:rPr lang="zh-CN" altLang="en-US" sz="2400" dirty="0">
                <a:solidFill>
                  <a:srgbClr val="000000"/>
                </a:solidFill>
                <a:latin typeface="Times New Roman" panose="02020603050405020304" pitchFamily="18" charset="0"/>
                <a:cs typeface="Calibri" pitchFamily="34" charset="0"/>
              </a:rPr>
              <a:t>如果对于</a:t>
            </a:r>
            <a:r>
              <a:rPr lang="en-US" altLang="zh-CN" sz="2400" i="1" dirty="0">
                <a:solidFill>
                  <a:srgbClr val="000000"/>
                </a:solidFill>
                <a:latin typeface="Times New Roman" panose="02020603050405020304" pitchFamily="18" charset="0"/>
                <a:cs typeface="Calibri" pitchFamily="34" charset="0"/>
              </a:rPr>
              <a:t>200</a:t>
            </a:r>
            <a:r>
              <a:rPr lang="en-US" altLang="zh-CN" sz="2400" i="1" dirty="0">
                <a:solidFill>
                  <a:srgbClr val="000000"/>
                </a:solidFill>
                <a:latin typeface="Times New Roman" panose="02020603050405020304" pitchFamily="18" charset="0"/>
                <a:cs typeface="Calibri" pitchFamily="34" charset="0"/>
                <a:sym typeface="Symbol" pitchFamily="18" charset="2"/>
              </a:rPr>
              <a:t></a:t>
            </a:r>
            <a:r>
              <a:rPr lang="en-US" altLang="zh-CN" sz="2400" i="1" dirty="0">
                <a:solidFill>
                  <a:srgbClr val="000000"/>
                </a:solidFill>
                <a:latin typeface="Times New Roman" panose="02020603050405020304" pitchFamily="18" charset="0"/>
                <a:cs typeface="Calibri" pitchFamily="34" charset="0"/>
              </a:rPr>
              <a:t>m</a:t>
            </a:r>
            <a:r>
              <a:rPr lang="zh-CN" altLang="en-US" sz="2400" dirty="0">
                <a:solidFill>
                  <a:srgbClr val="000000"/>
                </a:solidFill>
                <a:latin typeface="Times New Roman" panose="02020603050405020304" pitchFamily="18" charset="0"/>
                <a:cs typeface="Calibri" pitchFamily="34" charset="0"/>
              </a:rPr>
              <a:t>腔长的激光器，偏置电流为该激光器阈值电流的两倍，</a:t>
            </a:r>
            <a:r>
              <a:rPr lang="en-US" altLang="zh-CN" sz="2400" i="1" dirty="0" err="1">
                <a:solidFill>
                  <a:srgbClr val="000000"/>
                </a:solidFill>
                <a:latin typeface="Times New Roman" panose="02020603050405020304" pitchFamily="18" charset="0"/>
                <a:cs typeface="Calibri" pitchFamily="34" charset="0"/>
              </a:rPr>
              <a:t>f</a:t>
            </a:r>
            <a:r>
              <a:rPr lang="en-US" altLang="zh-CN" sz="2400" i="1" baseline="-25000" dirty="0" err="1">
                <a:solidFill>
                  <a:srgbClr val="000000"/>
                </a:solidFill>
                <a:latin typeface="Times New Roman" panose="02020603050405020304" pitchFamily="18" charset="0"/>
                <a:cs typeface="Calibri" pitchFamily="34" charset="0"/>
              </a:rPr>
              <a:t>r</a:t>
            </a:r>
            <a:r>
              <a:rPr lang="en-US" altLang="zh-CN" sz="2400" i="1" baseline="-25000" dirty="0">
                <a:solidFill>
                  <a:srgbClr val="000000"/>
                </a:solidFill>
                <a:latin typeface="Times New Roman" panose="02020603050405020304" pitchFamily="18" charset="0"/>
                <a:cs typeface="Calibri" pitchFamily="34" charset="0"/>
              </a:rPr>
              <a:t> </a:t>
            </a:r>
            <a:r>
              <a:rPr lang="en-US" altLang="zh-CN" sz="2400" i="1" dirty="0">
                <a:solidFill>
                  <a:srgbClr val="000000"/>
                </a:solidFill>
                <a:latin typeface="Times New Roman" panose="02020603050405020304" pitchFamily="18" charset="0"/>
                <a:cs typeface="Calibri" pitchFamily="34" charset="0"/>
              </a:rPr>
              <a:t>= 3GHz</a:t>
            </a:r>
            <a:r>
              <a:rPr lang="en-US" altLang="zh-CN" sz="2400" dirty="0">
                <a:solidFill>
                  <a:srgbClr val="000000"/>
                </a:solidFill>
                <a:latin typeface="Times New Roman" panose="02020603050405020304" pitchFamily="18" charset="0"/>
                <a:cs typeface="Calibri" pitchFamily="34" charset="0"/>
              </a:rPr>
              <a:t>, </a:t>
            </a:r>
            <a:r>
              <a:rPr lang="zh-CN" altLang="en-US" sz="2400" dirty="0">
                <a:solidFill>
                  <a:srgbClr val="000000"/>
                </a:solidFill>
                <a:latin typeface="Times New Roman" panose="02020603050405020304" pitchFamily="18" charset="0"/>
                <a:cs typeface="Calibri" pitchFamily="34" charset="0"/>
              </a:rPr>
              <a:t>则对于</a:t>
            </a:r>
            <a:r>
              <a:rPr lang="en-US" altLang="zh-CN" sz="2400" i="1" dirty="0">
                <a:solidFill>
                  <a:srgbClr val="000000"/>
                </a:solidFill>
                <a:latin typeface="Times New Roman" panose="02020603050405020304" pitchFamily="18" charset="0"/>
                <a:cs typeface="Calibri" pitchFamily="34" charset="0"/>
              </a:rPr>
              <a:t>400 </a:t>
            </a:r>
            <a:r>
              <a:rPr lang="en-US" altLang="zh-CN" sz="2400" i="1" dirty="0">
                <a:solidFill>
                  <a:srgbClr val="000000"/>
                </a:solidFill>
                <a:latin typeface="Times New Roman" panose="02020603050405020304" pitchFamily="18" charset="0"/>
                <a:cs typeface="Calibri" pitchFamily="34" charset="0"/>
                <a:sym typeface="Symbol" pitchFamily="18" charset="2"/>
              </a:rPr>
              <a:t></a:t>
            </a:r>
            <a:r>
              <a:rPr lang="en-US" altLang="zh-CN" sz="2400" i="1" dirty="0">
                <a:solidFill>
                  <a:srgbClr val="000000"/>
                </a:solidFill>
                <a:latin typeface="Times New Roman" panose="02020603050405020304" pitchFamily="18" charset="0"/>
                <a:cs typeface="Calibri" pitchFamily="34" charset="0"/>
              </a:rPr>
              <a:t>m</a:t>
            </a:r>
            <a:r>
              <a:rPr lang="zh-CN" altLang="en-US" sz="2400" dirty="0">
                <a:solidFill>
                  <a:srgbClr val="000000"/>
                </a:solidFill>
                <a:latin typeface="Times New Roman" panose="02020603050405020304" pitchFamily="18" charset="0"/>
                <a:cs typeface="Calibri" pitchFamily="34" charset="0"/>
              </a:rPr>
              <a:t>腔长的器件同样偏置在它的阈值电流的两倍处时，</a:t>
            </a:r>
            <a:r>
              <a:rPr lang="en-US" altLang="zh-CN" sz="2400" i="1" dirty="0" err="1">
                <a:solidFill>
                  <a:srgbClr val="000000"/>
                </a:solidFill>
                <a:latin typeface="Times New Roman" panose="02020603050405020304" pitchFamily="18" charset="0"/>
                <a:cs typeface="Calibri" pitchFamily="34" charset="0"/>
              </a:rPr>
              <a:t>f</a:t>
            </a:r>
            <a:r>
              <a:rPr lang="en-US" altLang="zh-CN" sz="2400" i="1" baseline="-25000" dirty="0" err="1">
                <a:solidFill>
                  <a:srgbClr val="000000"/>
                </a:solidFill>
                <a:latin typeface="Times New Roman" panose="02020603050405020304" pitchFamily="18" charset="0"/>
                <a:cs typeface="Calibri" pitchFamily="34" charset="0"/>
              </a:rPr>
              <a:t>r</a:t>
            </a:r>
            <a:r>
              <a:rPr lang="en-US" altLang="zh-CN" sz="2400" i="1" baseline="-25000" dirty="0">
                <a:solidFill>
                  <a:srgbClr val="000000"/>
                </a:solidFill>
                <a:latin typeface="Times New Roman" panose="02020603050405020304" pitchFamily="18" charset="0"/>
                <a:cs typeface="Calibri" pitchFamily="34" charset="0"/>
              </a:rPr>
              <a:t> </a:t>
            </a:r>
            <a:r>
              <a:rPr lang="en-US" altLang="zh-CN" sz="2400" i="1" dirty="0">
                <a:solidFill>
                  <a:srgbClr val="000000"/>
                </a:solidFill>
                <a:latin typeface="Times New Roman" panose="02020603050405020304" pitchFamily="18" charset="0"/>
                <a:cs typeface="Calibri" pitchFamily="34" charset="0"/>
              </a:rPr>
              <a:t>= </a:t>
            </a:r>
            <a:r>
              <a:rPr lang="zh-CN" altLang="en-US" sz="2400" i="1" dirty="0">
                <a:solidFill>
                  <a:srgbClr val="000000"/>
                </a:solidFill>
                <a:latin typeface="Times New Roman" panose="02020603050405020304" pitchFamily="18" charset="0"/>
                <a:cs typeface="Calibri" pitchFamily="34" charset="0"/>
              </a:rPr>
              <a:t>？</a:t>
            </a:r>
            <a:endParaRPr lang="en-US" altLang="zh-CN" sz="2400" dirty="0">
              <a:latin typeface="Times New Roman" panose="02020603050405020304" pitchFamily="18" charset="0"/>
              <a:cs typeface="Calibri" pitchFamily="34" charset="0"/>
            </a:endParaRPr>
          </a:p>
        </p:txBody>
      </p:sp>
      <p:sp>
        <p:nvSpPr>
          <p:cNvPr id="2" name="页脚占位符 1">
            <a:extLst>
              <a:ext uri="{FF2B5EF4-FFF2-40B4-BE49-F238E27FC236}">
                <a16:creationId xmlns:a16="http://schemas.microsoft.com/office/drawing/2014/main" id="{5A691C6F-A82A-4569-86F5-DAF078AFB6DA}"/>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2F557B1A-79B5-4D75-9A72-618A6A6C9DFF}"/>
              </a:ext>
            </a:extLst>
          </p:cNvPr>
          <p:cNvSpPr>
            <a:spLocks noGrp="1"/>
          </p:cNvSpPr>
          <p:nvPr>
            <p:ph type="sldNum" sz="quarter" idx="12"/>
          </p:nvPr>
        </p:nvSpPr>
        <p:spPr/>
        <p:txBody>
          <a:bodyPr/>
          <a:lstStyle/>
          <a:p>
            <a:pPr>
              <a:defRPr/>
            </a:pPr>
            <a:fld id="{BFC8BF22-C973-47B9-A579-88561D27B44E}" type="slidenum">
              <a:rPr lang="en-US" altLang="zh-CN" smtClean="0"/>
              <a:pPr>
                <a:defRPr/>
              </a:pPr>
              <a:t>67</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zh-CN" altLang="en-US">
                <a:solidFill>
                  <a:schemeClr val="tx1"/>
                </a:solidFill>
              </a:rPr>
              <a:t>分子束外延</a:t>
            </a:r>
          </a:p>
        </p:txBody>
      </p:sp>
      <p:pic>
        <p:nvPicPr>
          <p:cNvPr id="11270" name="Picture 5" descr="D:\xb\IOE\figure\mbe.bmp"/>
          <p:cNvPicPr>
            <a:picLocks noChangeAspect="1" noChangeArrowheads="1"/>
          </p:cNvPicPr>
          <p:nvPr/>
        </p:nvPicPr>
        <p:blipFill rotWithShape="1">
          <a:blip r:embed="rId2" cstate="print">
            <a:biLevel thresh="75000"/>
            <a:extLst>
              <a:ext uri="{BEBA8EAE-BF5A-486C-A8C5-ECC9F3942E4B}">
                <a14:imgProps xmlns:a14="http://schemas.microsoft.com/office/drawing/2010/main">
                  <a14:imgLayer r:embed="rId3">
                    <a14:imgEffect>
                      <a14:sharpenSoften amount="50000"/>
                    </a14:imgEffect>
                  </a14:imgLayer>
                </a14:imgProps>
              </a:ext>
            </a:extLst>
          </a:blip>
          <a:srcRect b="11522"/>
          <a:stretch/>
        </p:blipFill>
        <p:spPr bwMode="auto">
          <a:xfrm>
            <a:off x="3563888" y="1706066"/>
            <a:ext cx="6192688" cy="3894321"/>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41B22646-5E38-4664-9304-708985366E91}"/>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8047FE8C-5C16-416A-999A-76BB74673429}"/>
              </a:ext>
            </a:extLst>
          </p:cNvPr>
          <p:cNvSpPr>
            <a:spLocks noGrp="1"/>
          </p:cNvSpPr>
          <p:nvPr>
            <p:ph type="sldNum" sz="quarter" idx="12"/>
          </p:nvPr>
        </p:nvSpPr>
        <p:spPr/>
        <p:txBody>
          <a:bodyPr/>
          <a:lstStyle/>
          <a:p>
            <a:pPr>
              <a:defRPr/>
            </a:pPr>
            <a:fld id="{BFC8BF22-C973-47B9-A579-88561D27B44E}" type="slidenum">
              <a:rPr lang="en-US" altLang="zh-CN" smtClean="0"/>
              <a:pPr>
                <a:defRPr/>
              </a:pPr>
              <a:t>7</a:t>
            </a:fld>
            <a:endParaRPr lang="en-US" altLang="zh-CN"/>
          </a:p>
        </p:txBody>
      </p:sp>
      <p:sp>
        <p:nvSpPr>
          <p:cNvPr id="6" name="文本框 5">
            <a:extLst>
              <a:ext uri="{FF2B5EF4-FFF2-40B4-BE49-F238E27FC236}">
                <a16:creationId xmlns:a16="http://schemas.microsoft.com/office/drawing/2014/main" id="{8237544F-7802-4892-BFA9-C39226F46107}"/>
              </a:ext>
            </a:extLst>
          </p:cNvPr>
          <p:cNvSpPr txBox="1"/>
          <p:nvPr/>
        </p:nvSpPr>
        <p:spPr>
          <a:xfrm>
            <a:off x="3923928" y="5677956"/>
            <a:ext cx="5472608" cy="400110"/>
          </a:xfrm>
          <a:prstGeom prst="rect">
            <a:avLst/>
          </a:prstGeom>
          <a:noFill/>
        </p:spPr>
        <p:txBody>
          <a:bodyPr wrap="square" rtlCol="0">
            <a:spAutoFit/>
          </a:bodyPr>
          <a:lstStyle/>
          <a:p>
            <a:pPr algn="ctr"/>
            <a:r>
              <a:rPr lang="zh-CN" altLang="en-US" sz="2000" dirty="0"/>
              <a:t>分子束外延系统示意图</a:t>
            </a:r>
          </a:p>
        </p:txBody>
      </p:sp>
      <p:sp>
        <p:nvSpPr>
          <p:cNvPr id="4" name="Rectangle 3">
            <a:extLst>
              <a:ext uri="{FF2B5EF4-FFF2-40B4-BE49-F238E27FC236}">
                <a16:creationId xmlns:a16="http://schemas.microsoft.com/office/drawing/2014/main" id="{CC61CD0D-B155-9649-51D9-4504837AB1BF}"/>
              </a:ext>
            </a:extLst>
          </p:cNvPr>
          <p:cNvSpPr txBox="1">
            <a:spLocks noChangeArrowheads="1"/>
          </p:cNvSpPr>
          <p:nvPr/>
        </p:nvSpPr>
        <p:spPr bwMode="auto">
          <a:xfrm>
            <a:off x="114908" y="1891696"/>
            <a:ext cx="4032448"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2800">
                <a:solidFill>
                  <a:schemeClr val="tx1"/>
                </a:solidFill>
                <a:latin typeface="+mn-lt"/>
                <a:ea typeface="+mn-ea"/>
              </a:defRPr>
            </a:lvl2pPr>
            <a:lvl3pPr marL="1143000" indent="-228600" algn="just" rtl="0" eaLnBrk="0" fontAlgn="base" hangingPunct="0">
              <a:spcBef>
                <a:spcPct val="20000"/>
              </a:spcBef>
              <a:spcAft>
                <a:spcPct val="0"/>
              </a:spcAft>
              <a:buChar char="•"/>
              <a:defRPr kumimoji="1" sz="2400">
                <a:solidFill>
                  <a:schemeClr val="tx1"/>
                </a:solidFill>
                <a:latin typeface="+mn-lt"/>
                <a:ea typeface="+mn-ea"/>
              </a:defRPr>
            </a:lvl3pPr>
            <a:lvl4pPr marL="1600200" indent="-228600" algn="just" rtl="0" eaLnBrk="0" fontAlgn="base" hangingPunct="0">
              <a:spcBef>
                <a:spcPct val="20000"/>
              </a:spcBef>
              <a:spcAft>
                <a:spcPct val="0"/>
              </a:spcAft>
              <a:buChar char="–"/>
              <a:defRPr kumimoji="1" sz="20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eaLnBrk="1" hangingPunct="1"/>
            <a:r>
              <a:rPr lang="zh-CN" altLang="en-US" sz="2800" kern="0" dirty="0"/>
              <a:t>主要由衬底架、</a:t>
            </a:r>
            <a:r>
              <a:rPr lang="en-US" altLang="zh-CN" sz="2800" kern="0" dirty="0"/>
              <a:t>K-cell</a:t>
            </a:r>
            <a:r>
              <a:rPr lang="zh-CN" altLang="en-US" sz="2800" kern="0" dirty="0"/>
              <a:t>、真空泵等组成</a:t>
            </a:r>
          </a:p>
          <a:p>
            <a:pPr eaLnBrk="1" hangingPunct="1"/>
            <a:r>
              <a:rPr lang="zh-CN" altLang="en-US" sz="2800" kern="0" dirty="0"/>
              <a:t>系统内通液氮对壁冷却后真空度可达</a:t>
            </a:r>
            <a:r>
              <a:rPr lang="en-US" altLang="zh-CN" sz="2800" kern="0" dirty="0"/>
              <a:t>10</a:t>
            </a:r>
            <a:r>
              <a:rPr lang="en-US" altLang="zh-CN" sz="2800" kern="0" baseline="30000" dirty="0"/>
              <a:t>-11 </a:t>
            </a:r>
            <a:r>
              <a:rPr lang="en-US" altLang="zh-CN" sz="2800" kern="0" dirty="0"/>
              <a:t>torr (1torr=133.3Pa)</a:t>
            </a:r>
          </a:p>
          <a:p>
            <a:pPr eaLnBrk="1" hangingPunct="1"/>
            <a:r>
              <a:rPr lang="zh-CN" altLang="en-US" sz="2800" kern="0" dirty="0"/>
              <a:t>生长时真空度一般小于</a:t>
            </a:r>
            <a:r>
              <a:rPr lang="en-US" altLang="zh-CN" sz="2800" kern="0" dirty="0"/>
              <a:t>10</a:t>
            </a:r>
            <a:r>
              <a:rPr lang="en-US" altLang="zh-CN" sz="2800" kern="0" baseline="30000" dirty="0"/>
              <a:t>-7 </a:t>
            </a:r>
            <a:r>
              <a:rPr lang="en-US" altLang="zh-CN" sz="2800" kern="0" dirty="0"/>
              <a:t>torr</a:t>
            </a:r>
            <a:r>
              <a:rPr lang="zh-CN" altLang="en-US" sz="2800" kern="0" dirty="0"/>
              <a:t>，为了维持真空度也需要通液氮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zh-CN" altLang="en-US">
                <a:solidFill>
                  <a:schemeClr val="tx1"/>
                </a:solidFill>
              </a:rPr>
              <a:t>分子束外延</a:t>
            </a:r>
          </a:p>
        </p:txBody>
      </p:sp>
      <p:sp>
        <p:nvSpPr>
          <p:cNvPr id="13318" name="Rectangle 3"/>
          <p:cNvSpPr>
            <a:spLocks noGrp="1" noChangeArrowheads="1"/>
          </p:cNvSpPr>
          <p:nvPr>
            <p:ph type="body" idx="1"/>
          </p:nvPr>
        </p:nvSpPr>
        <p:spPr>
          <a:xfrm>
            <a:off x="685800" y="1556792"/>
            <a:ext cx="7772400" cy="4752528"/>
          </a:xfrm>
        </p:spPr>
        <p:txBody>
          <a:bodyPr/>
          <a:lstStyle/>
          <a:p>
            <a:pPr algn="just" eaLnBrk="1" hangingPunct="1"/>
            <a:r>
              <a:rPr lang="en-US" altLang="zh-CN" dirty="0" err="1"/>
              <a:t>MBE</a:t>
            </a:r>
            <a:r>
              <a:rPr lang="zh-CN" altLang="en-US" dirty="0"/>
              <a:t>的特点</a:t>
            </a:r>
          </a:p>
          <a:p>
            <a:pPr lvl="1" eaLnBrk="1" hangingPunct="1"/>
            <a:r>
              <a:rPr lang="zh-CN" altLang="en-US" dirty="0"/>
              <a:t>与</a:t>
            </a:r>
            <a:r>
              <a:rPr lang="en-US" altLang="zh-CN" dirty="0" err="1"/>
              <a:t>LPE</a:t>
            </a:r>
            <a:r>
              <a:rPr lang="zh-CN" altLang="en-US" dirty="0"/>
              <a:t>相比生长速度慢（</a:t>
            </a:r>
            <a:r>
              <a:rPr lang="en-US" altLang="zh-CN" sz="2800" kern="0" dirty="0"/>
              <a:t>1</a:t>
            </a:r>
            <a:r>
              <a:rPr lang="zh-CN" altLang="en-US" sz="2800" kern="0" dirty="0"/>
              <a:t>秒钟约生长</a:t>
            </a:r>
            <a:r>
              <a:rPr lang="en-US" altLang="zh-CN" sz="2800" kern="0" dirty="0"/>
              <a:t>1</a:t>
            </a:r>
            <a:r>
              <a:rPr lang="zh-CN" altLang="en-US" sz="2800" kern="0" dirty="0"/>
              <a:t>个原子层（</a:t>
            </a:r>
            <a:r>
              <a:rPr lang="en-US" altLang="zh-CN" sz="2800" kern="0" dirty="0"/>
              <a:t>3</a:t>
            </a:r>
            <a:r>
              <a:rPr lang="zh-CN" altLang="en-US" sz="2800" kern="0" dirty="0"/>
              <a:t>－</a:t>
            </a:r>
            <a:r>
              <a:rPr lang="en-US" altLang="zh-CN" sz="2800" kern="0" dirty="0"/>
              <a:t>5</a:t>
            </a:r>
            <a:r>
              <a:rPr lang="en-US" altLang="zh-CN" sz="2800" kern="0" dirty="0">
                <a:latin typeface="Lucida Console" pitchFamily="49" charset="0"/>
              </a:rPr>
              <a:t>Å</a:t>
            </a:r>
            <a:r>
              <a:rPr lang="zh-CN" altLang="en-US" sz="2800" kern="0" dirty="0">
                <a:latin typeface="Lucida Console" pitchFamily="49" charset="0"/>
              </a:rPr>
              <a:t>），</a:t>
            </a:r>
            <a:r>
              <a:rPr lang="en-US" altLang="zh-CN" sz="2800" kern="0" dirty="0"/>
              <a:t>1</a:t>
            </a:r>
            <a:r>
              <a:rPr lang="zh-CN" altLang="en-US" sz="2800" kern="0" dirty="0"/>
              <a:t>小时大约生长</a:t>
            </a:r>
            <a:r>
              <a:rPr lang="en-US" altLang="zh-CN" sz="2800" kern="0" dirty="0"/>
              <a:t>1</a:t>
            </a:r>
            <a:r>
              <a:rPr lang="zh-CN" altLang="en-US" sz="2800" kern="0" dirty="0"/>
              <a:t>微米</a:t>
            </a:r>
            <a:r>
              <a:rPr lang="zh-CN" altLang="en-US" dirty="0"/>
              <a:t>）</a:t>
            </a:r>
          </a:p>
          <a:p>
            <a:pPr lvl="1" algn="just" eaLnBrk="1" hangingPunct="1"/>
            <a:r>
              <a:rPr lang="zh-CN" altLang="en-US" dirty="0"/>
              <a:t>生长界面陡峭，适合于生长量子阱</a:t>
            </a:r>
          </a:p>
          <a:p>
            <a:pPr lvl="1" algn="just" eaLnBrk="1" hangingPunct="1"/>
            <a:r>
              <a:rPr lang="zh-CN" altLang="en-US" dirty="0"/>
              <a:t>在位监控，如生长时可以测生长速率</a:t>
            </a:r>
          </a:p>
          <a:p>
            <a:pPr algn="just" eaLnBrk="1" hangingPunct="1"/>
            <a:r>
              <a:rPr lang="zh-CN" altLang="en-US" dirty="0"/>
              <a:t>传统</a:t>
            </a:r>
            <a:r>
              <a:rPr lang="en-US" altLang="zh-CN" dirty="0" err="1"/>
              <a:t>MBE</a:t>
            </a:r>
            <a:r>
              <a:rPr lang="zh-CN" altLang="en-US" dirty="0"/>
              <a:t>系统的缺点</a:t>
            </a:r>
          </a:p>
          <a:p>
            <a:pPr lvl="1" algn="just" eaLnBrk="1" hangingPunct="1"/>
            <a:r>
              <a:rPr lang="zh-CN" altLang="en-US" dirty="0"/>
              <a:t>不适于长</a:t>
            </a:r>
            <a:r>
              <a:rPr lang="en-US" altLang="zh-CN" dirty="0" err="1"/>
              <a:t>InGaAsP</a:t>
            </a:r>
            <a:r>
              <a:rPr lang="zh-CN" altLang="en-US" dirty="0"/>
              <a:t>，和磷的特性有很大关系</a:t>
            </a:r>
          </a:p>
          <a:p>
            <a:pPr algn="just" eaLnBrk="1" hangingPunct="1"/>
            <a:r>
              <a:rPr lang="en-US" altLang="zh-CN" dirty="0"/>
              <a:t>GS-</a:t>
            </a:r>
            <a:r>
              <a:rPr lang="en-US" altLang="zh-CN" dirty="0" err="1"/>
              <a:t>MBE</a:t>
            </a:r>
            <a:r>
              <a:rPr lang="zh-CN" altLang="en-US" dirty="0"/>
              <a:t>、</a:t>
            </a:r>
            <a:r>
              <a:rPr lang="en-US" altLang="zh-CN" dirty="0"/>
              <a:t>CBE</a:t>
            </a:r>
            <a:r>
              <a:rPr lang="zh-CN" altLang="en-US" dirty="0"/>
              <a:t>技术</a:t>
            </a:r>
          </a:p>
          <a:p>
            <a:pPr algn="just" eaLnBrk="1" hangingPunct="1"/>
            <a:r>
              <a:rPr lang="zh-CN" altLang="en-US" dirty="0"/>
              <a:t>新型固态磷源</a:t>
            </a:r>
            <a:r>
              <a:rPr lang="en-US" altLang="zh-CN" dirty="0"/>
              <a:t>MBE</a:t>
            </a:r>
            <a:r>
              <a:rPr lang="zh-CN" altLang="en-US" dirty="0"/>
              <a:t>系统</a:t>
            </a:r>
          </a:p>
        </p:txBody>
      </p:sp>
      <p:sp>
        <p:nvSpPr>
          <p:cNvPr id="2" name="页脚占位符 1">
            <a:extLst>
              <a:ext uri="{FF2B5EF4-FFF2-40B4-BE49-F238E27FC236}">
                <a16:creationId xmlns:a16="http://schemas.microsoft.com/office/drawing/2014/main" id="{8F013C3F-8245-40CC-9C85-D33A4CA06A02}"/>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96F433C0-53E4-40C4-A682-8D23738A7C5B}"/>
              </a:ext>
            </a:extLst>
          </p:cNvPr>
          <p:cNvSpPr>
            <a:spLocks noGrp="1"/>
          </p:cNvSpPr>
          <p:nvPr>
            <p:ph type="sldNum" sz="quarter" idx="12"/>
          </p:nvPr>
        </p:nvSpPr>
        <p:spPr/>
        <p:txBody>
          <a:bodyPr/>
          <a:lstStyle/>
          <a:p>
            <a:pPr>
              <a:defRPr/>
            </a:pPr>
            <a:fld id="{BFC8BF22-C973-47B9-A579-88561D27B44E}" type="slidenum">
              <a:rPr lang="en-US" altLang="zh-CN" smtClean="0"/>
              <a:pPr>
                <a:defRPr/>
              </a:pPr>
              <a:t>8</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pPr eaLnBrk="1" hangingPunct="1"/>
            <a:r>
              <a:rPr lang="zh-CN" altLang="en-US">
                <a:solidFill>
                  <a:schemeClr val="tx1"/>
                </a:solidFill>
              </a:rPr>
              <a:t>金属有机物气相外延</a:t>
            </a:r>
          </a:p>
        </p:txBody>
      </p:sp>
      <p:pic>
        <p:nvPicPr>
          <p:cNvPr id="17414" name="Picture 7" descr="D:\xb\IOE\figure\mocvd.bmp"/>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Lst>
          </a:blip>
          <a:srcRect b="17303"/>
          <a:stretch/>
        </p:blipFill>
        <p:spPr bwMode="auto">
          <a:xfrm>
            <a:off x="960341" y="1600200"/>
            <a:ext cx="7040659" cy="3917031"/>
          </a:xfrm>
          <a:prstGeom prst="rect">
            <a:avLst/>
          </a:prstGeom>
          <a:noFill/>
          <a:ln w="9525">
            <a:noFill/>
            <a:miter lim="800000"/>
            <a:headEnd/>
            <a:tailEnd/>
          </a:ln>
        </p:spPr>
      </p:pic>
      <p:sp>
        <p:nvSpPr>
          <p:cNvPr id="2" name="页脚占位符 1">
            <a:extLst>
              <a:ext uri="{FF2B5EF4-FFF2-40B4-BE49-F238E27FC236}">
                <a16:creationId xmlns:a16="http://schemas.microsoft.com/office/drawing/2014/main" id="{C49D3FA6-7495-4C06-B707-D7917488F30D}"/>
              </a:ext>
            </a:extLst>
          </p:cNvPr>
          <p:cNvSpPr>
            <a:spLocks noGrp="1"/>
          </p:cNvSpPr>
          <p:nvPr>
            <p:ph type="ftr" sz="quarter" idx="11"/>
          </p:nvPr>
        </p:nvSpPr>
        <p:spPr/>
        <p:txBody>
          <a:bodyPr/>
          <a:lstStyle/>
          <a:p>
            <a:pPr>
              <a:defRPr/>
            </a:pPr>
            <a:r>
              <a:rPr lang="zh-CN" altLang="en-US"/>
              <a:t>集成光电子学概论</a:t>
            </a:r>
            <a:endParaRPr lang="en-US" altLang="zh-CN" dirty="0"/>
          </a:p>
        </p:txBody>
      </p:sp>
      <p:sp>
        <p:nvSpPr>
          <p:cNvPr id="3" name="灯片编号占位符 2">
            <a:extLst>
              <a:ext uri="{FF2B5EF4-FFF2-40B4-BE49-F238E27FC236}">
                <a16:creationId xmlns:a16="http://schemas.microsoft.com/office/drawing/2014/main" id="{479C70AD-BFDF-4DB6-822C-F82DFDB17CD0}"/>
              </a:ext>
            </a:extLst>
          </p:cNvPr>
          <p:cNvSpPr>
            <a:spLocks noGrp="1"/>
          </p:cNvSpPr>
          <p:nvPr>
            <p:ph type="sldNum" sz="quarter" idx="12"/>
          </p:nvPr>
        </p:nvSpPr>
        <p:spPr/>
        <p:txBody>
          <a:bodyPr/>
          <a:lstStyle/>
          <a:p>
            <a:pPr>
              <a:defRPr/>
            </a:pPr>
            <a:fld id="{BFC8BF22-C973-47B9-A579-88561D27B44E}" type="slidenum">
              <a:rPr lang="en-US" altLang="zh-CN" smtClean="0"/>
              <a:pPr>
                <a:defRPr/>
              </a:pPr>
              <a:t>9</a:t>
            </a:fld>
            <a:endParaRPr lang="en-US" altLang="zh-CN"/>
          </a:p>
        </p:txBody>
      </p:sp>
      <p:sp>
        <p:nvSpPr>
          <p:cNvPr id="6" name="Text Box 6">
            <a:extLst>
              <a:ext uri="{FF2B5EF4-FFF2-40B4-BE49-F238E27FC236}">
                <a16:creationId xmlns:a16="http://schemas.microsoft.com/office/drawing/2014/main" id="{BA6F66D8-5671-4BE4-9F03-29F43AE709EC}"/>
              </a:ext>
            </a:extLst>
          </p:cNvPr>
          <p:cNvSpPr txBox="1">
            <a:spLocks noChangeArrowheads="1"/>
          </p:cNvSpPr>
          <p:nvPr/>
        </p:nvSpPr>
        <p:spPr bwMode="auto">
          <a:xfrm>
            <a:off x="2005806" y="5661248"/>
            <a:ext cx="4903788" cy="457200"/>
          </a:xfrm>
          <a:prstGeom prst="rect">
            <a:avLst/>
          </a:prstGeom>
          <a:noFill/>
          <a:ln w="9525">
            <a:noFill/>
            <a:miter lim="800000"/>
            <a:headEnd/>
            <a:tailEnd/>
          </a:ln>
        </p:spPr>
        <p:txBody>
          <a:bodyPr/>
          <a:lstStyle/>
          <a:p>
            <a:pPr algn="ctr">
              <a:spcBef>
                <a:spcPts val="750"/>
              </a:spcBef>
              <a:spcAft>
                <a:spcPts val="800"/>
              </a:spcAft>
            </a:pPr>
            <a:r>
              <a:rPr lang="zh-CN" altLang="en-US" sz="2000" dirty="0">
                <a:latin typeface="宋体" panose="02010600030101010101" pitchFamily="2" charset="-122"/>
              </a:rPr>
              <a:t>金属有机物气相外延系统示意图</a:t>
            </a: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3432</TotalTime>
  <Words>8075</Words>
  <Application>Microsoft Office PowerPoint</Application>
  <PresentationFormat>全屏显示(4:3)</PresentationFormat>
  <Paragraphs>624</Paragraphs>
  <Slides>67</Slides>
  <Notes>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67</vt:i4>
      </vt:variant>
    </vt:vector>
  </HeadingPairs>
  <TitlesOfParts>
    <vt:vector size="80" baseType="lpstr">
      <vt:lpstr>仿宋</vt:lpstr>
      <vt:lpstr>仿宋体</vt:lpstr>
      <vt:lpstr>宋体</vt:lpstr>
      <vt:lpstr>Arial</vt:lpstr>
      <vt:lpstr>Calibri</vt:lpstr>
      <vt:lpstr>Cambria Math</vt:lpstr>
      <vt:lpstr>Lucida Console</vt:lpstr>
      <vt:lpstr>Times New Roman</vt:lpstr>
      <vt:lpstr>Wingdings</vt:lpstr>
      <vt:lpstr>Office Theme</vt:lpstr>
      <vt:lpstr>Office 主题</vt:lpstr>
      <vt:lpstr>VISIO</vt:lpstr>
      <vt:lpstr>Equation</vt:lpstr>
      <vt:lpstr>第九讲 半导体光电子器件的主要制作技术</vt:lpstr>
      <vt:lpstr>第九章 半导体光电子器件的主要制作技术</vt:lpstr>
      <vt:lpstr>9.1半导体光电子器件的主要制作技术</vt:lpstr>
      <vt:lpstr>9.2 外延生长技术</vt:lpstr>
      <vt:lpstr>液相外延</vt:lpstr>
      <vt:lpstr>液相外延</vt:lpstr>
      <vt:lpstr>分子束外延</vt:lpstr>
      <vt:lpstr>分子束外延</vt:lpstr>
      <vt:lpstr>金属有机物气相外延</vt:lpstr>
      <vt:lpstr>金属有机物气相外延</vt:lpstr>
      <vt:lpstr>金属有机物气相外延</vt:lpstr>
      <vt:lpstr>金属有机物气相外延</vt:lpstr>
      <vt:lpstr>金属有机物气相外延</vt:lpstr>
      <vt:lpstr>9.3 光刻与刻蚀</vt:lpstr>
      <vt:lpstr>光刻与刻蚀</vt:lpstr>
      <vt:lpstr>光刻</vt:lpstr>
      <vt:lpstr>甩胶</vt:lpstr>
      <vt:lpstr>前烘</vt:lpstr>
      <vt:lpstr>光刻胶</vt:lpstr>
      <vt:lpstr>掩膜版</vt:lpstr>
      <vt:lpstr>曝光</vt:lpstr>
      <vt:lpstr>步进投影式光刻</vt:lpstr>
      <vt:lpstr>激光直写光刻</vt:lpstr>
      <vt:lpstr>曝光</vt:lpstr>
      <vt:lpstr>曝光</vt:lpstr>
      <vt:lpstr>光刻间</vt:lpstr>
      <vt:lpstr>刻蚀</vt:lpstr>
      <vt:lpstr>湿法腐蚀</vt:lpstr>
      <vt:lpstr>湿法腐蚀</vt:lpstr>
      <vt:lpstr>湿法腐蚀</vt:lpstr>
      <vt:lpstr>干法刻蚀</vt:lpstr>
      <vt:lpstr>干法刻蚀</vt:lpstr>
      <vt:lpstr>干法刻蚀</vt:lpstr>
      <vt:lpstr>干法刻蚀</vt:lpstr>
      <vt:lpstr>刻蚀参数</vt:lpstr>
      <vt:lpstr>9.4 薄膜沉积</vt:lpstr>
      <vt:lpstr>热蒸发</vt:lpstr>
      <vt:lpstr>电子束蒸发</vt:lpstr>
      <vt:lpstr>溅射</vt:lpstr>
      <vt:lpstr>直流溅射</vt:lpstr>
      <vt:lpstr>射频溅射</vt:lpstr>
      <vt:lpstr>不同溅射方式对比</vt:lpstr>
      <vt:lpstr>9.5 减薄、磨片与解理</vt:lpstr>
      <vt:lpstr>9.6 芯片测试</vt:lpstr>
      <vt:lpstr>9.6 芯片测试</vt:lpstr>
      <vt:lpstr>9.6 芯片测试</vt:lpstr>
      <vt:lpstr>9.7 封装</vt:lpstr>
      <vt:lpstr>9.7 封装</vt:lpstr>
      <vt:lpstr>9.7 封装</vt:lpstr>
      <vt:lpstr>9.7 封装</vt:lpstr>
      <vt:lpstr>光发送器件的封装</vt:lpstr>
      <vt:lpstr>光发送器件的封装</vt:lpstr>
      <vt:lpstr>光接收器件的封装</vt:lpstr>
      <vt:lpstr>光接收器件的封装</vt:lpstr>
      <vt:lpstr>光收发一体模块的封装</vt:lpstr>
      <vt:lpstr>光收发一体模块的封装</vt:lpstr>
      <vt:lpstr>有源光器件的外壳</vt:lpstr>
      <vt:lpstr>有源光器件的耦合</vt:lpstr>
      <vt:lpstr>有源光器件的对准</vt:lpstr>
      <vt:lpstr>有源光器件的对准</vt:lpstr>
      <vt:lpstr>有源光器件的其他组件</vt:lpstr>
      <vt:lpstr>有源光器件的其他组件</vt:lpstr>
      <vt:lpstr>有源光器件的其他组件</vt:lpstr>
      <vt:lpstr>有源光器件的其他组件</vt:lpstr>
      <vt:lpstr>有源光器件的封装材料</vt:lpstr>
      <vt:lpstr>有源光器件的封装材料</vt:lpstr>
      <vt:lpstr>作业</vt:lpstr>
    </vt:vector>
  </TitlesOfParts>
  <Company>Qsinghua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luo</dc:creator>
  <cp:lastModifiedBy>Wang Lai</cp:lastModifiedBy>
  <cp:revision>171</cp:revision>
  <cp:lastPrinted>2000-12-18T08:56:32Z</cp:lastPrinted>
  <dcterms:created xsi:type="dcterms:W3CDTF">2000-12-18T04:49:03Z</dcterms:created>
  <dcterms:modified xsi:type="dcterms:W3CDTF">2022-12-21T04:23:29Z</dcterms:modified>
</cp:coreProperties>
</file>